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86A1F9-CD60-4AB5-B42D-A4689F7A06FC}">
  <a:tblStyle styleId="{DC86A1F9-CD60-4AB5-B42D-A4689F7A06F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727FF73-4D2A-4A42-B66E-FAF9B7AC6E06}"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Robo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8cf9f018df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cf9f018df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cf9f018df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cf9f018df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8cf9f018df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cf9f018df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8cf9f018df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cf9f018df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cf9f018df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cf9f018df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8cf9f018df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cf9f018df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8cf9f018df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cf9f018df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8cf9f018df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cf9f018df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8cf9f018df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cf9f018df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8cf9f018df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cf9f018df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cf9f018df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cf9f018df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8cf9f018df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cf9f018df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8cf9f018df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8cf9f018df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8cf9f018d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8cf9f018d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8cf9f018df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8cf9f018df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8cf9f018df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cf9f018df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8cf9f018df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cf9f018df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8cf9f018df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8cf9f018df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8cf9f018df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cf9f018df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23.png"/><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0.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p:nvPr/>
        </p:nvSpPr>
        <p:spPr>
          <a:xfrm>
            <a:off x="0" y="0"/>
            <a:ext cx="5780100" cy="777000"/>
          </a:xfrm>
          <a:prstGeom prst="snip2DiagRect">
            <a:avLst>
              <a:gd fmla="val 0" name="adj1"/>
              <a:gd fmla="val 352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0" y="4067100"/>
            <a:ext cx="9144000" cy="107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txBox="1"/>
          <p:nvPr>
            <p:ph type="ctrTitle"/>
          </p:nvPr>
        </p:nvSpPr>
        <p:spPr>
          <a:xfrm>
            <a:off x="598100" y="1513447"/>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Suara Hati</a:t>
            </a:r>
            <a:endParaRPr/>
          </a:p>
        </p:txBody>
      </p:sp>
      <p:sp>
        <p:nvSpPr>
          <p:cNvPr id="88" name="Google Shape;88;p13"/>
          <p:cNvSpPr txBox="1"/>
          <p:nvPr>
            <p:ph idx="1" type="subTitle"/>
          </p:nvPr>
        </p:nvSpPr>
        <p:spPr>
          <a:xfrm>
            <a:off x="598088" y="2454138"/>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little voice in your heart to get you checked up!</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GB"/>
              <a:t>pilid</a:t>
            </a:r>
            <a:r>
              <a:rPr lang="en-GB"/>
              <a:t> 	| Matheus Aaron </a:t>
            </a:r>
            <a:endParaRPr/>
          </a:p>
          <a:p>
            <a:pPr indent="0" lvl="0" marL="0" rtl="0" algn="l">
              <a:spcBef>
                <a:spcPts val="0"/>
              </a:spcBef>
              <a:spcAft>
                <a:spcPts val="0"/>
              </a:spcAft>
              <a:buNone/>
            </a:pPr>
            <a:r>
              <a:rPr lang="en-GB"/>
              <a:t>         	| Nadya Devani</a:t>
            </a:r>
            <a:endParaRPr/>
          </a:p>
        </p:txBody>
      </p:sp>
      <p:pic>
        <p:nvPicPr>
          <p:cNvPr id="89" name="Google Shape;89;p13"/>
          <p:cNvPicPr preferRelativeResize="0"/>
          <p:nvPr/>
        </p:nvPicPr>
        <p:blipFill>
          <a:blip r:embed="rId3">
            <a:alphaModFix/>
          </a:blip>
          <a:stretch>
            <a:fillRect/>
          </a:stretch>
        </p:blipFill>
        <p:spPr>
          <a:xfrm>
            <a:off x="544775" y="4247275"/>
            <a:ext cx="1330585" cy="704201"/>
          </a:xfrm>
          <a:prstGeom prst="rect">
            <a:avLst/>
          </a:prstGeom>
          <a:noFill/>
          <a:ln>
            <a:noFill/>
          </a:ln>
        </p:spPr>
      </p:pic>
      <p:pic>
        <p:nvPicPr>
          <p:cNvPr id="90" name="Google Shape;90;p13"/>
          <p:cNvPicPr preferRelativeResize="0"/>
          <p:nvPr/>
        </p:nvPicPr>
        <p:blipFill>
          <a:blip r:embed="rId4">
            <a:alphaModFix/>
          </a:blip>
          <a:stretch>
            <a:fillRect/>
          </a:stretch>
        </p:blipFill>
        <p:spPr>
          <a:xfrm>
            <a:off x="2252633" y="4314117"/>
            <a:ext cx="1734320" cy="570516"/>
          </a:xfrm>
          <a:prstGeom prst="rect">
            <a:avLst/>
          </a:prstGeom>
          <a:noFill/>
          <a:ln>
            <a:noFill/>
          </a:ln>
        </p:spPr>
      </p:pic>
      <p:pic>
        <p:nvPicPr>
          <p:cNvPr id="91" name="Google Shape;91;p13"/>
          <p:cNvPicPr preferRelativeResize="0"/>
          <p:nvPr/>
        </p:nvPicPr>
        <p:blipFill>
          <a:blip r:embed="rId5">
            <a:alphaModFix/>
          </a:blip>
          <a:stretch>
            <a:fillRect/>
          </a:stretch>
        </p:blipFill>
        <p:spPr>
          <a:xfrm>
            <a:off x="6679400" y="4368433"/>
            <a:ext cx="1734325" cy="472624"/>
          </a:xfrm>
          <a:prstGeom prst="rect">
            <a:avLst/>
          </a:prstGeom>
          <a:noFill/>
          <a:ln>
            <a:noFill/>
          </a:ln>
        </p:spPr>
      </p:pic>
      <p:pic>
        <p:nvPicPr>
          <p:cNvPr id="92" name="Google Shape;92;p13"/>
          <p:cNvPicPr preferRelativeResize="0"/>
          <p:nvPr/>
        </p:nvPicPr>
        <p:blipFill>
          <a:blip r:embed="rId6">
            <a:alphaModFix/>
          </a:blip>
          <a:stretch>
            <a:fillRect/>
          </a:stretch>
        </p:blipFill>
        <p:spPr>
          <a:xfrm>
            <a:off x="4364231" y="4382039"/>
            <a:ext cx="1937896" cy="434673"/>
          </a:xfrm>
          <a:prstGeom prst="rect">
            <a:avLst/>
          </a:prstGeom>
          <a:noFill/>
          <a:ln>
            <a:noFill/>
          </a:ln>
        </p:spPr>
      </p:pic>
      <p:pic>
        <p:nvPicPr>
          <p:cNvPr id="93" name="Google Shape;93;p13"/>
          <p:cNvPicPr preferRelativeResize="0"/>
          <p:nvPr/>
        </p:nvPicPr>
        <p:blipFill>
          <a:blip r:embed="rId7">
            <a:alphaModFix/>
          </a:blip>
          <a:stretch>
            <a:fillRect/>
          </a:stretch>
        </p:blipFill>
        <p:spPr>
          <a:xfrm>
            <a:off x="207900" y="186827"/>
            <a:ext cx="2427148" cy="432900"/>
          </a:xfrm>
          <a:prstGeom prst="rect">
            <a:avLst/>
          </a:prstGeom>
          <a:noFill/>
          <a:ln>
            <a:noFill/>
          </a:ln>
        </p:spPr>
      </p:pic>
      <p:pic>
        <p:nvPicPr>
          <p:cNvPr id="94" name="Google Shape;94;p13"/>
          <p:cNvPicPr preferRelativeResize="0"/>
          <p:nvPr/>
        </p:nvPicPr>
        <p:blipFill>
          <a:blip r:embed="rId8">
            <a:alphaModFix/>
          </a:blip>
          <a:stretch>
            <a:fillRect/>
          </a:stretch>
        </p:blipFill>
        <p:spPr>
          <a:xfrm>
            <a:off x="2869972" y="163475"/>
            <a:ext cx="2757691" cy="47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nvSpPr>
        <p:spPr>
          <a:xfrm>
            <a:off x="6041350" y="2688500"/>
            <a:ext cx="22074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chemeClr val="dk1"/>
                </a:solidFill>
                <a:latin typeface="Roboto"/>
                <a:ea typeface="Roboto"/>
                <a:cs typeface="Roboto"/>
                <a:sym typeface="Roboto"/>
              </a:rPr>
              <a:t>Fast</a:t>
            </a:r>
            <a:endParaRPr b="1" sz="1600">
              <a:solidFill>
                <a:schemeClr val="dk1"/>
              </a:solidFill>
              <a:latin typeface="Roboto"/>
              <a:ea typeface="Roboto"/>
              <a:cs typeface="Roboto"/>
              <a:sym typeface="Roboto"/>
            </a:endParaRPr>
          </a:p>
          <a:p>
            <a:pPr indent="0" lvl="0" marL="0" rtl="0" algn="just">
              <a:spcBef>
                <a:spcPts val="0"/>
              </a:spcBef>
              <a:spcAft>
                <a:spcPts val="0"/>
              </a:spcAft>
              <a:buNone/>
            </a:pPr>
            <a:r>
              <a:rPr lang="en-GB" sz="1100">
                <a:latin typeface="Roboto"/>
                <a:ea typeface="Roboto"/>
                <a:cs typeface="Roboto"/>
                <a:sym typeface="Roboto"/>
              </a:rPr>
              <a:t>It is significantly faster compared to LSTM as it can process the tokens concurrently and does not have to wait from preceding tokens.</a:t>
            </a:r>
            <a:endParaRPr sz="1100">
              <a:latin typeface="Roboto"/>
              <a:ea typeface="Roboto"/>
              <a:cs typeface="Roboto"/>
              <a:sym typeface="Roboto"/>
            </a:endParaRPr>
          </a:p>
        </p:txBody>
      </p:sp>
      <p:sp>
        <p:nvSpPr>
          <p:cNvPr id="160" name="Google Shape;160;p22"/>
          <p:cNvSpPr txBox="1"/>
          <p:nvPr/>
        </p:nvSpPr>
        <p:spPr>
          <a:xfrm>
            <a:off x="3390300" y="2688500"/>
            <a:ext cx="22074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chemeClr val="dk1"/>
                </a:solidFill>
                <a:latin typeface="Roboto"/>
                <a:ea typeface="Roboto"/>
                <a:cs typeface="Roboto"/>
                <a:sym typeface="Roboto"/>
              </a:rPr>
              <a:t>Transfer Learning</a:t>
            </a:r>
            <a:endParaRPr b="1" sz="1600">
              <a:solidFill>
                <a:schemeClr val="dk1"/>
              </a:solidFill>
              <a:latin typeface="Roboto"/>
              <a:ea typeface="Roboto"/>
              <a:cs typeface="Roboto"/>
              <a:sym typeface="Roboto"/>
            </a:endParaRPr>
          </a:p>
          <a:p>
            <a:pPr indent="0" lvl="0" marL="0" rtl="0" algn="just">
              <a:spcBef>
                <a:spcPts val="0"/>
              </a:spcBef>
              <a:spcAft>
                <a:spcPts val="0"/>
              </a:spcAft>
              <a:buNone/>
            </a:pPr>
            <a:r>
              <a:rPr lang="en-GB" sz="1100">
                <a:latin typeface="Roboto"/>
                <a:ea typeface="Roboto"/>
                <a:cs typeface="Roboto"/>
                <a:sym typeface="Roboto"/>
              </a:rPr>
              <a:t>The model has been trained on huge corpus of data. It does not have to learn from zero from the training data alone. This has been observed in computer vision and currently being applied in natural language processing.</a:t>
            </a:r>
            <a:endParaRPr sz="1100">
              <a:latin typeface="Roboto"/>
              <a:ea typeface="Roboto"/>
              <a:cs typeface="Roboto"/>
              <a:sym typeface="Roboto"/>
            </a:endParaRPr>
          </a:p>
        </p:txBody>
      </p:sp>
      <p:sp>
        <p:nvSpPr>
          <p:cNvPr id="161" name="Google Shape;161;p22"/>
          <p:cNvSpPr txBox="1"/>
          <p:nvPr/>
        </p:nvSpPr>
        <p:spPr>
          <a:xfrm>
            <a:off x="739250" y="2688500"/>
            <a:ext cx="22074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chemeClr val="dk1"/>
                </a:solidFill>
                <a:latin typeface="Roboto"/>
                <a:ea typeface="Roboto"/>
                <a:cs typeface="Roboto"/>
                <a:sym typeface="Roboto"/>
              </a:rPr>
              <a:t>Bidirectionality</a:t>
            </a:r>
            <a:endParaRPr b="1" sz="1600">
              <a:solidFill>
                <a:schemeClr val="dk1"/>
              </a:solidFill>
              <a:latin typeface="Roboto"/>
              <a:ea typeface="Roboto"/>
              <a:cs typeface="Roboto"/>
              <a:sym typeface="Roboto"/>
            </a:endParaRPr>
          </a:p>
          <a:p>
            <a:pPr indent="0" lvl="0" marL="0" rtl="0" algn="just">
              <a:spcBef>
                <a:spcPts val="0"/>
              </a:spcBef>
              <a:spcAft>
                <a:spcPts val="0"/>
              </a:spcAft>
              <a:buNone/>
            </a:pPr>
            <a:r>
              <a:rPr lang="en-GB" sz="1100">
                <a:latin typeface="Roboto"/>
                <a:ea typeface="Roboto"/>
                <a:cs typeface="Roboto"/>
                <a:sym typeface="Roboto"/>
              </a:rPr>
              <a:t>It can understand the context of a sentence from the left </a:t>
            </a:r>
            <a:r>
              <a:rPr b="1" i="1" lang="en-GB" sz="1100">
                <a:latin typeface="Roboto"/>
                <a:ea typeface="Roboto"/>
                <a:cs typeface="Roboto"/>
                <a:sym typeface="Roboto"/>
              </a:rPr>
              <a:t>and </a:t>
            </a:r>
            <a:r>
              <a:rPr lang="en-GB" sz="1100">
                <a:latin typeface="Roboto"/>
                <a:ea typeface="Roboto"/>
                <a:cs typeface="Roboto"/>
                <a:sym typeface="Roboto"/>
              </a:rPr>
              <a:t>from the right. Bag of Words and TF-IDF does not encode context while other neural networks tend to be unidirectional </a:t>
            </a:r>
            <a:r>
              <a:rPr lang="en-GB" sz="1100">
                <a:latin typeface="Roboto"/>
                <a:ea typeface="Roboto"/>
                <a:cs typeface="Roboto"/>
                <a:sym typeface="Roboto"/>
              </a:rPr>
              <a:t>(context is only provided from preceding words)</a:t>
            </a:r>
            <a:r>
              <a:rPr lang="en-GB" sz="1100">
                <a:latin typeface="Roboto"/>
                <a:ea typeface="Roboto"/>
                <a:cs typeface="Roboto"/>
                <a:sym typeface="Roboto"/>
              </a:rPr>
              <a:t>.</a:t>
            </a:r>
            <a:endParaRPr sz="1100">
              <a:latin typeface="Roboto"/>
              <a:ea typeface="Roboto"/>
              <a:cs typeface="Roboto"/>
              <a:sym typeface="Roboto"/>
            </a:endParaRPr>
          </a:p>
        </p:txBody>
      </p:sp>
      <p:sp>
        <p:nvSpPr>
          <p:cNvPr id="162" name="Google Shape;162;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a:t>
            </a:r>
            <a:r>
              <a:rPr b="1" lang="en-GB"/>
              <a:t>BERT</a:t>
            </a:r>
            <a:r>
              <a:rPr lang="en-GB"/>
              <a:t>?</a:t>
            </a:r>
            <a:endParaRPr/>
          </a:p>
        </p:txBody>
      </p:sp>
      <p:pic>
        <p:nvPicPr>
          <p:cNvPr id="163" name="Google Shape;163;p22"/>
          <p:cNvPicPr preferRelativeResize="0"/>
          <p:nvPr/>
        </p:nvPicPr>
        <p:blipFill>
          <a:blip r:embed="rId3">
            <a:alphaModFix/>
          </a:blip>
          <a:stretch>
            <a:fillRect/>
          </a:stretch>
        </p:blipFill>
        <p:spPr>
          <a:xfrm>
            <a:off x="3760625" y="1123600"/>
            <a:ext cx="1466762" cy="1466774"/>
          </a:xfrm>
          <a:prstGeom prst="rect">
            <a:avLst/>
          </a:prstGeom>
          <a:noFill/>
          <a:ln>
            <a:noFill/>
          </a:ln>
        </p:spPr>
      </p:pic>
      <p:pic>
        <p:nvPicPr>
          <p:cNvPr id="164" name="Google Shape;164;p22"/>
          <p:cNvPicPr preferRelativeResize="0"/>
          <p:nvPr/>
        </p:nvPicPr>
        <p:blipFill>
          <a:blip r:embed="rId4">
            <a:alphaModFix/>
          </a:blip>
          <a:stretch>
            <a:fillRect/>
          </a:stretch>
        </p:blipFill>
        <p:spPr>
          <a:xfrm>
            <a:off x="6415594" y="1127550"/>
            <a:ext cx="1458855" cy="1458866"/>
          </a:xfrm>
          <a:prstGeom prst="rect">
            <a:avLst/>
          </a:prstGeom>
          <a:noFill/>
          <a:ln>
            <a:noFill/>
          </a:ln>
        </p:spPr>
      </p:pic>
      <p:pic>
        <p:nvPicPr>
          <p:cNvPr id="165" name="Google Shape;165;p22"/>
          <p:cNvPicPr preferRelativeResize="0"/>
          <p:nvPr/>
        </p:nvPicPr>
        <p:blipFill>
          <a:blip r:embed="rId5">
            <a:alphaModFix/>
          </a:blip>
          <a:stretch>
            <a:fillRect/>
          </a:stretch>
        </p:blipFill>
        <p:spPr>
          <a:xfrm>
            <a:off x="1113534" y="1127558"/>
            <a:ext cx="1458855" cy="145886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type="title"/>
          </p:nvPr>
        </p:nvSpPr>
        <p:spPr>
          <a:xfrm>
            <a:off x="311700" y="2897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The project consists of three stages: data collection, feature engineering, and modelling.</a:t>
            </a:r>
            <a:endParaRPr sz="2400"/>
          </a:p>
        </p:txBody>
      </p:sp>
      <p:grpSp>
        <p:nvGrpSpPr>
          <p:cNvPr id="171" name="Google Shape;171;p23"/>
          <p:cNvGrpSpPr/>
          <p:nvPr/>
        </p:nvGrpSpPr>
        <p:grpSpPr>
          <a:xfrm>
            <a:off x="5632317" y="1189775"/>
            <a:ext cx="3305700" cy="3483050"/>
            <a:chOff x="5632317" y="1189775"/>
            <a:chExt cx="3305700" cy="3483050"/>
          </a:xfrm>
        </p:grpSpPr>
        <p:sp>
          <p:nvSpPr>
            <p:cNvPr id="172" name="Google Shape;172;p23"/>
            <p:cNvSpPr/>
            <p:nvPr/>
          </p:nvSpPr>
          <p:spPr>
            <a:xfrm>
              <a:off x="5632317" y="1189775"/>
              <a:ext cx="3305700" cy="669000"/>
            </a:xfrm>
            <a:prstGeom prst="chevron">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Fine-tune BERT on training data and evaluate on test set</a:t>
              </a:r>
              <a:endParaRPr>
                <a:solidFill>
                  <a:srgbClr val="FFFFFF"/>
                </a:solidFill>
                <a:latin typeface="Roboto"/>
                <a:ea typeface="Roboto"/>
                <a:cs typeface="Roboto"/>
                <a:sym typeface="Roboto"/>
              </a:endParaRPr>
            </a:p>
          </p:txBody>
        </p:sp>
        <p:sp>
          <p:nvSpPr>
            <p:cNvPr id="173" name="Google Shape;173;p23"/>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latin typeface="Roboto"/>
                  <a:ea typeface="Roboto"/>
                  <a:cs typeface="Roboto"/>
                  <a:sym typeface="Roboto"/>
                </a:rPr>
                <a:t>Fine-tune BERT’s pretrained weights with the supervised training dataset.</a:t>
              </a:r>
              <a:endParaRPr sz="1200">
                <a:latin typeface="Roboto"/>
                <a:ea typeface="Roboto"/>
                <a:cs typeface="Roboto"/>
                <a:sym typeface="Roboto"/>
              </a:endParaRPr>
            </a:p>
            <a:p>
              <a:pPr indent="0" lvl="0" marL="0" rtl="0" algn="l">
                <a:lnSpc>
                  <a:spcPct val="115000"/>
                </a:lnSpc>
                <a:spcBef>
                  <a:spcPts val="0"/>
                </a:spcBef>
                <a:spcAft>
                  <a:spcPts val="0"/>
                </a:spcAft>
                <a:buNone/>
              </a:pPr>
              <a:r>
                <a:rPr lang="en-GB" sz="1200">
                  <a:latin typeface="Roboto"/>
                  <a:ea typeface="Roboto"/>
                  <a:cs typeface="Roboto"/>
                  <a:sym typeface="Roboto"/>
                </a:rPr>
                <a:t>Neural network does not need evaluation dataset as it will auto-finetune from its training dataset.</a:t>
              </a:r>
              <a:endParaRPr sz="1200">
                <a:latin typeface="Roboto"/>
                <a:ea typeface="Roboto"/>
                <a:cs typeface="Roboto"/>
                <a:sym typeface="Roboto"/>
              </a:endParaRPr>
            </a:p>
          </p:txBody>
        </p:sp>
      </p:grpSp>
      <p:grpSp>
        <p:nvGrpSpPr>
          <p:cNvPr id="174" name="Google Shape;174;p23"/>
          <p:cNvGrpSpPr/>
          <p:nvPr/>
        </p:nvGrpSpPr>
        <p:grpSpPr>
          <a:xfrm>
            <a:off x="0" y="1189989"/>
            <a:ext cx="3546900" cy="3482836"/>
            <a:chOff x="0" y="1189989"/>
            <a:chExt cx="3546900" cy="3482836"/>
          </a:xfrm>
        </p:grpSpPr>
        <p:sp>
          <p:nvSpPr>
            <p:cNvPr id="175" name="Google Shape;175;p23"/>
            <p:cNvSpPr/>
            <p:nvPr/>
          </p:nvSpPr>
          <p:spPr>
            <a:xfrm>
              <a:off x="0" y="1189989"/>
              <a:ext cx="3546900" cy="669000"/>
            </a:xfrm>
            <a:prstGeom prst="homePlate">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Scrape</a:t>
              </a:r>
              <a:r>
                <a:rPr lang="en-GB">
                  <a:solidFill>
                    <a:srgbClr val="FFFFFF"/>
                  </a:solidFill>
                  <a:latin typeface="Roboto"/>
                  <a:ea typeface="Roboto"/>
                  <a:cs typeface="Roboto"/>
                  <a:sym typeface="Roboto"/>
                </a:rPr>
                <a:t> data from Alodokter.com</a:t>
              </a:r>
              <a:endParaRPr>
                <a:solidFill>
                  <a:srgbClr val="FFFFFF"/>
                </a:solidFill>
                <a:latin typeface="Roboto"/>
                <a:ea typeface="Roboto"/>
                <a:cs typeface="Roboto"/>
                <a:sym typeface="Roboto"/>
              </a:endParaRPr>
            </a:p>
          </p:txBody>
        </p:sp>
        <p:sp>
          <p:nvSpPr>
            <p:cNvPr id="176" name="Google Shape;176;p23"/>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latin typeface="Roboto"/>
                  <a:ea typeface="Roboto"/>
                  <a:cs typeface="Roboto"/>
                  <a:sym typeface="Roboto"/>
                </a:rPr>
                <a:t>Using </a:t>
              </a:r>
              <a:r>
                <a:rPr lang="en-GB" sz="1200">
                  <a:highlight>
                    <a:srgbClr val="F3F3F3"/>
                  </a:highlight>
                  <a:latin typeface="Consolas"/>
                  <a:ea typeface="Consolas"/>
                  <a:cs typeface="Consolas"/>
                  <a:sym typeface="Consolas"/>
                </a:rPr>
                <a:t>request</a:t>
              </a:r>
              <a:r>
                <a:rPr lang="en-GB" sz="1200">
                  <a:latin typeface="Roboto"/>
                  <a:ea typeface="Roboto"/>
                  <a:cs typeface="Roboto"/>
                  <a:sym typeface="Roboto"/>
                </a:rPr>
                <a:t>, </a:t>
              </a:r>
              <a:r>
                <a:rPr lang="en-GB" sz="1200">
                  <a:highlight>
                    <a:srgbClr val="F3F3F3"/>
                  </a:highlight>
                  <a:latin typeface="Consolas"/>
                  <a:ea typeface="Consolas"/>
                  <a:cs typeface="Consolas"/>
                  <a:sym typeface="Consolas"/>
                </a:rPr>
                <a:t>BeautifulSoup</a:t>
              </a:r>
              <a:r>
                <a:rPr lang="en-GB" sz="1200">
                  <a:latin typeface="Roboto"/>
                  <a:ea typeface="Roboto"/>
                  <a:cs typeface="Roboto"/>
                  <a:sym typeface="Roboto"/>
                </a:rPr>
                <a:t>, and </a:t>
              </a:r>
              <a:r>
                <a:rPr lang="en-GB" sz="1200">
                  <a:highlight>
                    <a:srgbClr val="F3F3F3"/>
                  </a:highlight>
                  <a:latin typeface="Consolas"/>
                  <a:ea typeface="Consolas"/>
                  <a:cs typeface="Consolas"/>
                  <a:sym typeface="Consolas"/>
                </a:rPr>
                <a:t>json</a:t>
              </a:r>
              <a:r>
                <a:rPr lang="en-GB" sz="1200">
                  <a:latin typeface="Roboto"/>
                  <a:ea typeface="Roboto"/>
                  <a:cs typeface="Roboto"/>
                  <a:sym typeface="Roboto"/>
                </a:rPr>
                <a:t>, scrape user posts in each category.</a:t>
              </a:r>
              <a:endParaRPr sz="1200">
                <a:latin typeface="Roboto"/>
                <a:ea typeface="Roboto"/>
                <a:cs typeface="Roboto"/>
                <a:sym typeface="Roboto"/>
              </a:endParaRPr>
            </a:p>
          </p:txBody>
        </p:sp>
      </p:grpSp>
      <p:grpSp>
        <p:nvGrpSpPr>
          <p:cNvPr id="177" name="Google Shape;177;p23"/>
          <p:cNvGrpSpPr/>
          <p:nvPr/>
        </p:nvGrpSpPr>
        <p:grpSpPr>
          <a:xfrm>
            <a:off x="2944204" y="1189775"/>
            <a:ext cx="3305700" cy="3483050"/>
            <a:chOff x="2944204" y="1189775"/>
            <a:chExt cx="3305700" cy="3483050"/>
          </a:xfrm>
        </p:grpSpPr>
        <p:sp>
          <p:nvSpPr>
            <p:cNvPr id="178" name="Google Shape;178;p23"/>
            <p:cNvSpPr/>
            <p:nvPr/>
          </p:nvSpPr>
          <p:spPr>
            <a:xfrm>
              <a:off x="2944204" y="1189775"/>
              <a:ext cx="3305700" cy="669000"/>
            </a:xfrm>
            <a:prstGeom prst="chevron">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Remove common words</a:t>
              </a:r>
              <a:endParaRPr>
                <a:solidFill>
                  <a:srgbClr val="FFFFFF"/>
                </a:solidFill>
                <a:latin typeface="Roboto"/>
                <a:ea typeface="Roboto"/>
                <a:cs typeface="Roboto"/>
                <a:sym typeface="Roboto"/>
              </a:endParaRPr>
            </a:p>
          </p:txBody>
        </p:sp>
        <p:sp>
          <p:nvSpPr>
            <p:cNvPr id="179" name="Google Shape;179;p23"/>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latin typeface="Roboto"/>
                  <a:ea typeface="Roboto"/>
                  <a:cs typeface="Roboto"/>
                  <a:sym typeface="Roboto"/>
                </a:rPr>
                <a:t>Users love to use pleasantries. </a:t>
              </a:r>
              <a:endParaRPr sz="1200">
                <a:latin typeface="Roboto"/>
                <a:ea typeface="Roboto"/>
                <a:cs typeface="Roboto"/>
                <a:sym typeface="Roboto"/>
              </a:endParaRPr>
            </a:p>
            <a:p>
              <a:pPr indent="0" lvl="0" marL="0" rtl="0" algn="l">
                <a:lnSpc>
                  <a:spcPct val="115000"/>
                </a:lnSpc>
                <a:spcBef>
                  <a:spcPts val="0"/>
                </a:spcBef>
                <a:spcAft>
                  <a:spcPts val="0"/>
                </a:spcAft>
                <a:buNone/>
              </a:pPr>
              <a:r>
                <a:rPr lang="en-GB" sz="1200">
                  <a:latin typeface="Roboto"/>
                  <a:ea typeface="Roboto"/>
                  <a:cs typeface="Roboto"/>
                  <a:sym typeface="Roboto"/>
                </a:rPr>
                <a:t>For example: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GB" sz="1200">
                  <a:latin typeface="Roboto"/>
                  <a:ea typeface="Roboto"/>
                  <a:cs typeface="Roboto"/>
                  <a:sym typeface="Roboto"/>
                </a:rPr>
                <a:t>Selamat pagi (</a:t>
              </a:r>
              <a:r>
                <a:rPr i="1" lang="en-GB" sz="1200">
                  <a:latin typeface="Roboto"/>
                  <a:ea typeface="Roboto"/>
                  <a:cs typeface="Roboto"/>
                  <a:sym typeface="Roboto"/>
                </a:rPr>
                <a:t>Good Morning</a:t>
              </a:r>
              <a:r>
                <a:rPr lang="en-GB" sz="1200">
                  <a:latin typeface="Roboto"/>
                  <a:ea typeface="Roboto"/>
                  <a:cs typeface="Roboto"/>
                  <a:sym typeface="Roboto"/>
                </a:rPr>
                <a:t>)</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GB" sz="1200">
                  <a:latin typeface="Roboto"/>
                  <a:ea typeface="Roboto"/>
                  <a:cs typeface="Roboto"/>
                  <a:sym typeface="Roboto"/>
                </a:rPr>
                <a:t>Halo dok (</a:t>
              </a:r>
              <a:r>
                <a:rPr i="1" lang="en-GB" sz="1200">
                  <a:latin typeface="Roboto"/>
                  <a:ea typeface="Roboto"/>
                  <a:cs typeface="Roboto"/>
                  <a:sym typeface="Roboto"/>
                </a:rPr>
                <a:t>Hello, doc</a:t>
              </a:r>
              <a:r>
                <a:rPr lang="en-GB" sz="1200">
                  <a:latin typeface="Roboto"/>
                  <a:ea typeface="Roboto"/>
                  <a:cs typeface="Roboto"/>
                  <a:sym typeface="Roboto"/>
                </a:rPr>
                <a:t>)</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GB" sz="1200">
                  <a:latin typeface="Roboto"/>
                  <a:ea typeface="Roboto"/>
                  <a:cs typeface="Roboto"/>
                  <a:sym typeface="Roboto"/>
                </a:rPr>
                <a:t>e</a:t>
              </a:r>
              <a:r>
                <a:rPr lang="en-GB" sz="1200">
                  <a:latin typeface="Roboto"/>
                  <a:ea typeface="Roboto"/>
                  <a:cs typeface="Roboto"/>
                  <a:sym typeface="Roboto"/>
                </a:rPr>
                <a:t>tc.</a:t>
              </a:r>
              <a:endParaRPr sz="1200">
                <a:latin typeface="Roboto"/>
                <a:ea typeface="Roboto"/>
                <a:cs typeface="Roboto"/>
                <a:sym typeface="Roboto"/>
              </a:endParaRPr>
            </a:p>
            <a:p>
              <a:pPr indent="0" lvl="0" marL="0" rtl="0" algn="l">
                <a:lnSpc>
                  <a:spcPct val="115000"/>
                </a:lnSpc>
                <a:spcBef>
                  <a:spcPts val="0"/>
                </a:spcBef>
                <a:spcAft>
                  <a:spcPts val="0"/>
                </a:spcAft>
                <a:buNone/>
              </a:pPr>
              <a:r>
                <a:rPr lang="en-GB" sz="1200">
                  <a:latin typeface="Roboto"/>
                  <a:ea typeface="Roboto"/>
                  <a:cs typeface="Roboto"/>
                  <a:sym typeface="Roboto"/>
                </a:rPr>
                <a:t>Remove these phrases as they add no valuable information.</a:t>
              </a:r>
              <a:endParaRPr sz="1200">
                <a:latin typeface="Roboto"/>
                <a:ea typeface="Roboto"/>
                <a:cs typeface="Roboto"/>
                <a:sym typeface="Robot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Train Dataset Profile</a:t>
            </a:r>
            <a:endParaRPr/>
          </a:p>
        </p:txBody>
      </p:sp>
      <p:pic>
        <p:nvPicPr>
          <p:cNvPr id="185" name="Google Shape;185;p24"/>
          <p:cNvPicPr preferRelativeResize="0"/>
          <p:nvPr/>
        </p:nvPicPr>
        <p:blipFill>
          <a:blip r:embed="rId3">
            <a:alphaModFix/>
          </a:blip>
          <a:stretch>
            <a:fillRect/>
          </a:stretch>
        </p:blipFill>
        <p:spPr>
          <a:xfrm>
            <a:off x="311688" y="1083350"/>
            <a:ext cx="3571875" cy="3486150"/>
          </a:xfrm>
          <a:prstGeom prst="rect">
            <a:avLst/>
          </a:prstGeom>
          <a:noFill/>
          <a:ln>
            <a:noFill/>
          </a:ln>
        </p:spPr>
      </p:pic>
      <p:graphicFrame>
        <p:nvGraphicFramePr>
          <p:cNvPr id="186" name="Google Shape;186;p24"/>
          <p:cNvGraphicFramePr/>
          <p:nvPr/>
        </p:nvGraphicFramePr>
        <p:xfrm>
          <a:off x="4864325" y="989500"/>
          <a:ext cx="3000000" cy="3000000"/>
        </p:xfrm>
        <a:graphic>
          <a:graphicData uri="http://schemas.openxmlformats.org/drawingml/2006/table">
            <a:tbl>
              <a:tblPr>
                <a:noFill/>
                <a:tableStyleId>{D727FF73-4D2A-4A42-B66E-FAF9B7AC6E06}</a:tableStyleId>
              </a:tblPr>
              <a:tblGrid>
                <a:gridCol w="1495425"/>
                <a:gridCol w="609600"/>
                <a:gridCol w="800100"/>
              </a:tblGrid>
              <a:tr h="180975">
                <a:tc>
                  <a:txBody>
                    <a:bodyPr/>
                    <a:lstStyle/>
                    <a:p>
                      <a:pPr indent="0" lvl="0" marL="0" rtl="0" algn="l">
                        <a:lnSpc>
                          <a:spcPct val="100000"/>
                        </a:lnSpc>
                        <a:spcBef>
                          <a:spcPts val="0"/>
                        </a:spcBef>
                        <a:spcAft>
                          <a:spcPts val="0"/>
                        </a:spcAft>
                        <a:buNone/>
                      </a:pPr>
                      <a:r>
                        <a:rPr b="1" lang="en-GB" sz="900">
                          <a:solidFill>
                            <a:srgbClr val="FFFFFF"/>
                          </a:solidFill>
                          <a:latin typeface="Calibri"/>
                          <a:ea typeface="Calibri"/>
                          <a:cs typeface="Calibri"/>
                          <a:sym typeface="Calibri"/>
                        </a:rPr>
                        <a:t>diagnosis</a:t>
                      </a:r>
                      <a:endParaRPr b="1" sz="900">
                        <a:solidFill>
                          <a:srgbClr val="FFFFFF"/>
                        </a:solidFill>
                        <a:latin typeface="Calibri"/>
                        <a:ea typeface="Calibri"/>
                        <a:cs typeface="Calibri"/>
                        <a:sym typeface="Calibri"/>
                      </a:endParaRPr>
                    </a:p>
                  </a:txBody>
                  <a:tcPr marT="91425" marB="91425" marR="91425" marL="91425">
                    <a:lnL cap="flat" cmpd="sng" w="9525">
                      <a:solidFill>
                        <a:srgbClr val="4472C4"/>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4472C4"/>
                    </a:solidFill>
                  </a:tcPr>
                </a:tc>
                <a:tc>
                  <a:txBody>
                    <a:bodyPr/>
                    <a:lstStyle/>
                    <a:p>
                      <a:pPr indent="0" lvl="0" marL="0" rtl="0" algn="l">
                        <a:lnSpc>
                          <a:spcPct val="100000"/>
                        </a:lnSpc>
                        <a:spcBef>
                          <a:spcPts val="0"/>
                        </a:spcBef>
                        <a:spcAft>
                          <a:spcPts val="0"/>
                        </a:spcAft>
                        <a:buNone/>
                      </a:pPr>
                      <a:r>
                        <a:rPr b="1" lang="en-GB" sz="900">
                          <a:solidFill>
                            <a:srgbClr val="FFFFFF"/>
                          </a:solidFill>
                          <a:latin typeface="Calibri"/>
                          <a:ea typeface="Calibri"/>
                          <a:cs typeface="Calibri"/>
                          <a:sym typeface="Calibri"/>
                        </a:rPr>
                        <a:t>count</a:t>
                      </a:r>
                      <a:endParaRPr b="1" sz="900">
                        <a:solidFill>
                          <a:srgbClr val="FFFFFF"/>
                        </a:solidFill>
                        <a:latin typeface="Calibri"/>
                        <a:ea typeface="Calibri"/>
                        <a:cs typeface="Calibri"/>
                        <a:sym typeface="Calibri"/>
                      </a:endParaRPr>
                    </a:p>
                  </a:txBody>
                  <a:tcPr marT="91425" marB="91425" marR="91425" marL="91425">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4472C4"/>
                    </a:solidFill>
                  </a:tcPr>
                </a:tc>
                <a:tc>
                  <a:txBody>
                    <a:bodyPr/>
                    <a:lstStyle/>
                    <a:p>
                      <a:pPr indent="0" lvl="0" marL="0" rtl="0" algn="l">
                        <a:lnSpc>
                          <a:spcPct val="100000"/>
                        </a:lnSpc>
                        <a:spcBef>
                          <a:spcPts val="0"/>
                        </a:spcBef>
                        <a:spcAft>
                          <a:spcPts val="0"/>
                        </a:spcAft>
                        <a:buNone/>
                      </a:pPr>
                      <a:r>
                        <a:rPr b="1" lang="en-GB" sz="900">
                          <a:solidFill>
                            <a:srgbClr val="FFFFFF"/>
                          </a:solidFill>
                          <a:latin typeface="Calibri"/>
                          <a:ea typeface="Calibri"/>
                          <a:cs typeface="Calibri"/>
                          <a:sym typeface="Calibri"/>
                        </a:rPr>
                        <a:t>proportion</a:t>
                      </a:r>
                      <a:endParaRPr b="1" sz="900">
                        <a:solidFill>
                          <a:srgbClr val="FFFFFF"/>
                        </a:solidFill>
                        <a:latin typeface="Calibri"/>
                        <a:ea typeface="Calibri"/>
                        <a:cs typeface="Calibri"/>
                        <a:sym typeface="Calibri"/>
                      </a:endParaRPr>
                    </a:p>
                  </a:txBody>
                  <a:tcPr marT="91425" marB="91425" marR="91425" marL="91425">
                    <a:lnR cap="flat" cmpd="sng" w="9525">
                      <a:solidFill>
                        <a:srgbClr val="4472C4"/>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4472C4"/>
                    </a:solidFill>
                  </a:tcPr>
                </a:tc>
              </a:tr>
              <a:tr h="180975">
                <a:tc>
                  <a:txBody>
                    <a:bodyPr/>
                    <a:lstStyle/>
                    <a:p>
                      <a:pPr indent="0" lvl="0" marL="0" rtl="0" algn="l">
                        <a:lnSpc>
                          <a:spcPct val="100000"/>
                        </a:lnSpc>
                        <a:spcBef>
                          <a:spcPts val="0"/>
                        </a:spcBef>
                        <a:spcAft>
                          <a:spcPts val="0"/>
                        </a:spcAft>
                        <a:buNone/>
                      </a:pPr>
                      <a:r>
                        <a:rPr lang="en-GB" sz="900">
                          <a:latin typeface="Calibri"/>
                          <a:ea typeface="Calibri"/>
                          <a:cs typeface="Calibri"/>
                          <a:sym typeface="Calibri"/>
                        </a:rPr>
                        <a:t>serangan-jantung</a:t>
                      </a:r>
                      <a:endParaRPr sz="900">
                        <a:latin typeface="Calibri"/>
                        <a:ea typeface="Calibri"/>
                        <a:cs typeface="Calibri"/>
                        <a:sym typeface="Calibri"/>
                      </a:endParaRPr>
                    </a:p>
                  </a:txBody>
                  <a:tcPr marT="91425" marB="91425" marR="91425" marL="91425">
                    <a:lnL cap="flat" cmpd="sng" w="9525">
                      <a:solidFill>
                        <a:srgbClr val="4472C4"/>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436</a:t>
                      </a:r>
                      <a:endParaRPr sz="900">
                        <a:latin typeface="Calibri"/>
                        <a:ea typeface="Calibri"/>
                        <a:cs typeface="Calibri"/>
                        <a:sym typeface="Calibri"/>
                      </a:endParaRPr>
                    </a:p>
                  </a:txBody>
                  <a:tcPr marT="91425" marB="91425" marR="91425" marL="91425">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30%</a:t>
                      </a:r>
                      <a:endParaRPr sz="900">
                        <a:latin typeface="Calibri"/>
                        <a:ea typeface="Calibri"/>
                        <a:cs typeface="Calibri"/>
                        <a:sym typeface="Calibri"/>
                      </a:endParaRPr>
                    </a:p>
                  </a:txBody>
                  <a:tcPr marT="91425" marB="91425" marR="91425" marL="91425">
                    <a:lnR cap="flat" cmpd="sng" w="9525">
                      <a:solidFill>
                        <a:srgbClr val="4472C4"/>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r>
              <a:tr h="180975">
                <a:tc>
                  <a:txBody>
                    <a:bodyPr/>
                    <a:lstStyle/>
                    <a:p>
                      <a:pPr indent="0" lvl="0" marL="0" rtl="0" algn="l">
                        <a:lnSpc>
                          <a:spcPct val="100000"/>
                        </a:lnSpc>
                        <a:spcBef>
                          <a:spcPts val="0"/>
                        </a:spcBef>
                        <a:spcAft>
                          <a:spcPts val="0"/>
                        </a:spcAft>
                        <a:buNone/>
                      </a:pPr>
                      <a:r>
                        <a:rPr lang="en-GB" sz="900">
                          <a:latin typeface="Calibri"/>
                          <a:ea typeface="Calibri"/>
                          <a:cs typeface="Calibri"/>
                          <a:sym typeface="Calibri"/>
                        </a:rPr>
                        <a:t>aritmia</a:t>
                      </a:r>
                      <a:endParaRPr sz="900">
                        <a:latin typeface="Calibri"/>
                        <a:ea typeface="Calibri"/>
                        <a:cs typeface="Calibri"/>
                        <a:sym typeface="Calibri"/>
                      </a:endParaRPr>
                    </a:p>
                  </a:txBody>
                  <a:tcPr marT="91425" marB="91425" marR="91425" marL="91425">
                    <a:lnL cap="flat" cmpd="sng" w="9525">
                      <a:solidFill>
                        <a:srgbClr val="4472C4"/>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275</a:t>
                      </a:r>
                      <a:endParaRPr sz="900">
                        <a:latin typeface="Calibri"/>
                        <a:ea typeface="Calibri"/>
                        <a:cs typeface="Calibri"/>
                        <a:sym typeface="Calibri"/>
                      </a:endParaRPr>
                    </a:p>
                  </a:txBody>
                  <a:tcPr marT="91425" marB="91425" marR="91425" marL="91425">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19%</a:t>
                      </a:r>
                      <a:endParaRPr sz="900">
                        <a:latin typeface="Calibri"/>
                        <a:ea typeface="Calibri"/>
                        <a:cs typeface="Calibri"/>
                        <a:sym typeface="Calibri"/>
                      </a:endParaRPr>
                    </a:p>
                  </a:txBody>
                  <a:tcPr marT="91425" marB="91425" marR="91425" marL="91425">
                    <a:lnR cap="flat" cmpd="sng" w="9525">
                      <a:solidFill>
                        <a:srgbClr val="4472C4"/>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r>
              <a:tr h="180975">
                <a:tc>
                  <a:txBody>
                    <a:bodyPr/>
                    <a:lstStyle/>
                    <a:p>
                      <a:pPr indent="0" lvl="0" marL="0" rtl="0" algn="l">
                        <a:lnSpc>
                          <a:spcPct val="100000"/>
                        </a:lnSpc>
                        <a:spcBef>
                          <a:spcPts val="0"/>
                        </a:spcBef>
                        <a:spcAft>
                          <a:spcPts val="0"/>
                        </a:spcAft>
                        <a:buNone/>
                      </a:pPr>
                      <a:r>
                        <a:rPr lang="en-GB" sz="900">
                          <a:latin typeface="Calibri"/>
                          <a:ea typeface="Calibri"/>
                          <a:cs typeface="Calibri"/>
                          <a:sym typeface="Calibri"/>
                        </a:rPr>
                        <a:t>stroke</a:t>
                      </a:r>
                      <a:endParaRPr sz="900">
                        <a:latin typeface="Calibri"/>
                        <a:ea typeface="Calibri"/>
                        <a:cs typeface="Calibri"/>
                        <a:sym typeface="Calibri"/>
                      </a:endParaRPr>
                    </a:p>
                  </a:txBody>
                  <a:tcPr marT="91425" marB="91425" marR="91425" marL="91425">
                    <a:lnL cap="flat" cmpd="sng" w="9525">
                      <a:solidFill>
                        <a:srgbClr val="4472C4"/>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214</a:t>
                      </a:r>
                      <a:endParaRPr sz="900">
                        <a:latin typeface="Calibri"/>
                        <a:ea typeface="Calibri"/>
                        <a:cs typeface="Calibri"/>
                        <a:sym typeface="Calibri"/>
                      </a:endParaRPr>
                    </a:p>
                  </a:txBody>
                  <a:tcPr marT="91425" marB="91425" marR="91425" marL="91425">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15%</a:t>
                      </a:r>
                      <a:endParaRPr sz="900">
                        <a:latin typeface="Calibri"/>
                        <a:ea typeface="Calibri"/>
                        <a:cs typeface="Calibri"/>
                        <a:sym typeface="Calibri"/>
                      </a:endParaRPr>
                    </a:p>
                  </a:txBody>
                  <a:tcPr marT="91425" marB="91425" marR="91425" marL="91425">
                    <a:lnR cap="flat" cmpd="sng" w="9525">
                      <a:solidFill>
                        <a:srgbClr val="4472C4"/>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r>
              <a:tr h="180975">
                <a:tc>
                  <a:txBody>
                    <a:bodyPr/>
                    <a:lstStyle/>
                    <a:p>
                      <a:pPr indent="0" lvl="0" marL="0" rtl="0" algn="l">
                        <a:lnSpc>
                          <a:spcPct val="100000"/>
                        </a:lnSpc>
                        <a:spcBef>
                          <a:spcPts val="0"/>
                        </a:spcBef>
                        <a:spcAft>
                          <a:spcPts val="0"/>
                        </a:spcAft>
                        <a:buNone/>
                      </a:pPr>
                      <a:r>
                        <a:rPr lang="en-GB" sz="900">
                          <a:latin typeface="Calibri"/>
                          <a:ea typeface="Calibri"/>
                          <a:cs typeface="Calibri"/>
                          <a:sym typeface="Calibri"/>
                        </a:rPr>
                        <a:t>gagal-jantung</a:t>
                      </a:r>
                      <a:endParaRPr sz="900">
                        <a:latin typeface="Calibri"/>
                        <a:ea typeface="Calibri"/>
                        <a:cs typeface="Calibri"/>
                        <a:sym typeface="Calibri"/>
                      </a:endParaRPr>
                    </a:p>
                  </a:txBody>
                  <a:tcPr marT="91425" marB="91425" marR="91425" marL="91425">
                    <a:lnL cap="flat" cmpd="sng" w="9525">
                      <a:solidFill>
                        <a:srgbClr val="4472C4"/>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213</a:t>
                      </a:r>
                      <a:endParaRPr sz="900">
                        <a:latin typeface="Calibri"/>
                        <a:ea typeface="Calibri"/>
                        <a:cs typeface="Calibri"/>
                        <a:sym typeface="Calibri"/>
                      </a:endParaRPr>
                    </a:p>
                  </a:txBody>
                  <a:tcPr marT="91425" marB="91425" marR="91425" marL="91425">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15%</a:t>
                      </a:r>
                      <a:endParaRPr sz="900">
                        <a:latin typeface="Calibri"/>
                        <a:ea typeface="Calibri"/>
                        <a:cs typeface="Calibri"/>
                        <a:sym typeface="Calibri"/>
                      </a:endParaRPr>
                    </a:p>
                  </a:txBody>
                  <a:tcPr marT="91425" marB="91425" marR="91425" marL="91425">
                    <a:lnR cap="flat" cmpd="sng" w="9525">
                      <a:solidFill>
                        <a:srgbClr val="4472C4"/>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r>
              <a:tr h="180975">
                <a:tc>
                  <a:txBody>
                    <a:bodyPr/>
                    <a:lstStyle/>
                    <a:p>
                      <a:pPr indent="0" lvl="0" marL="0" rtl="0" algn="l">
                        <a:lnSpc>
                          <a:spcPct val="100000"/>
                        </a:lnSpc>
                        <a:spcBef>
                          <a:spcPts val="0"/>
                        </a:spcBef>
                        <a:spcAft>
                          <a:spcPts val="0"/>
                        </a:spcAft>
                        <a:buNone/>
                      </a:pPr>
                      <a:r>
                        <a:rPr lang="en-GB" sz="900">
                          <a:latin typeface="Calibri"/>
                          <a:ea typeface="Calibri"/>
                          <a:cs typeface="Calibri"/>
                          <a:sym typeface="Calibri"/>
                        </a:rPr>
                        <a:t>penyakit-jantung-bawaan</a:t>
                      </a:r>
                      <a:endParaRPr sz="900">
                        <a:latin typeface="Calibri"/>
                        <a:ea typeface="Calibri"/>
                        <a:cs typeface="Calibri"/>
                        <a:sym typeface="Calibri"/>
                      </a:endParaRPr>
                    </a:p>
                  </a:txBody>
                  <a:tcPr marT="91425" marB="91425" marR="91425" marL="91425">
                    <a:lnL cap="flat" cmpd="sng" w="9525">
                      <a:solidFill>
                        <a:srgbClr val="4472C4"/>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101</a:t>
                      </a:r>
                      <a:endParaRPr sz="900">
                        <a:latin typeface="Calibri"/>
                        <a:ea typeface="Calibri"/>
                        <a:cs typeface="Calibri"/>
                        <a:sym typeface="Calibri"/>
                      </a:endParaRPr>
                    </a:p>
                  </a:txBody>
                  <a:tcPr marT="91425" marB="91425" marR="91425" marL="91425">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7%</a:t>
                      </a:r>
                      <a:endParaRPr sz="900">
                        <a:latin typeface="Calibri"/>
                        <a:ea typeface="Calibri"/>
                        <a:cs typeface="Calibri"/>
                        <a:sym typeface="Calibri"/>
                      </a:endParaRPr>
                    </a:p>
                  </a:txBody>
                  <a:tcPr marT="91425" marB="91425" marR="91425" marL="91425">
                    <a:lnR cap="flat" cmpd="sng" w="9525">
                      <a:solidFill>
                        <a:srgbClr val="4472C4"/>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r>
              <a:tr h="180975">
                <a:tc>
                  <a:txBody>
                    <a:bodyPr/>
                    <a:lstStyle/>
                    <a:p>
                      <a:pPr indent="0" lvl="0" marL="0" rtl="0" algn="l">
                        <a:lnSpc>
                          <a:spcPct val="100000"/>
                        </a:lnSpc>
                        <a:spcBef>
                          <a:spcPts val="0"/>
                        </a:spcBef>
                        <a:spcAft>
                          <a:spcPts val="0"/>
                        </a:spcAft>
                        <a:buNone/>
                      </a:pPr>
                      <a:r>
                        <a:rPr lang="en-GB" sz="900">
                          <a:latin typeface="Calibri"/>
                          <a:ea typeface="Calibri"/>
                          <a:cs typeface="Calibri"/>
                          <a:sym typeface="Calibri"/>
                        </a:rPr>
                        <a:t>penyakit-jantung-koroner</a:t>
                      </a:r>
                      <a:endParaRPr sz="900">
                        <a:latin typeface="Calibri"/>
                        <a:ea typeface="Calibri"/>
                        <a:cs typeface="Calibri"/>
                        <a:sym typeface="Calibri"/>
                      </a:endParaRPr>
                    </a:p>
                  </a:txBody>
                  <a:tcPr marT="91425" marB="91425" marR="91425" marL="91425">
                    <a:lnL cap="flat" cmpd="sng" w="9525">
                      <a:solidFill>
                        <a:srgbClr val="4472C4"/>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87</a:t>
                      </a:r>
                      <a:endParaRPr sz="900">
                        <a:latin typeface="Calibri"/>
                        <a:ea typeface="Calibri"/>
                        <a:cs typeface="Calibri"/>
                        <a:sym typeface="Calibri"/>
                      </a:endParaRPr>
                    </a:p>
                  </a:txBody>
                  <a:tcPr marT="91425" marB="91425" marR="91425" marL="91425">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6%</a:t>
                      </a:r>
                      <a:endParaRPr sz="900">
                        <a:latin typeface="Calibri"/>
                        <a:ea typeface="Calibri"/>
                        <a:cs typeface="Calibri"/>
                        <a:sym typeface="Calibri"/>
                      </a:endParaRPr>
                    </a:p>
                  </a:txBody>
                  <a:tcPr marT="91425" marB="91425" marR="91425" marL="91425">
                    <a:lnR cap="flat" cmpd="sng" w="9525">
                      <a:solidFill>
                        <a:srgbClr val="4472C4"/>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r>
              <a:tr h="180975">
                <a:tc>
                  <a:txBody>
                    <a:bodyPr/>
                    <a:lstStyle/>
                    <a:p>
                      <a:pPr indent="0" lvl="0" marL="0" rtl="0" algn="l">
                        <a:lnSpc>
                          <a:spcPct val="100000"/>
                        </a:lnSpc>
                        <a:spcBef>
                          <a:spcPts val="0"/>
                        </a:spcBef>
                        <a:spcAft>
                          <a:spcPts val="0"/>
                        </a:spcAft>
                        <a:buNone/>
                      </a:pPr>
                      <a:r>
                        <a:rPr lang="en-GB" sz="900">
                          <a:latin typeface="Calibri"/>
                          <a:ea typeface="Calibri"/>
                          <a:cs typeface="Calibri"/>
                          <a:sym typeface="Calibri"/>
                        </a:rPr>
                        <a:t>penyakit-katup-jantung</a:t>
                      </a:r>
                      <a:endParaRPr sz="900">
                        <a:latin typeface="Calibri"/>
                        <a:ea typeface="Calibri"/>
                        <a:cs typeface="Calibri"/>
                        <a:sym typeface="Calibri"/>
                      </a:endParaRPr>
                    </a:p>
                  </a:txBody>
                  <a:tcPr marT="91425" marB="91425" marR="91425" marL="91425">
                    <a:lnL cap="flat" cmpd="sng" w="9525">
                      <a:solidFill>
                        <a:srgbClr val="4472C4"/>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86</a:t>
                      </a:r>
                      <a:endParaRPr sz="900">
                        <a:latin typeface="Calibri"/>
                        <a:ea typeface="Calibri"/>
                        <a:cs typeface="Calibri"/>
                        <a:sym typeface="Calibri"/>
                      </a:endParaRPr>
                    </a:p>
                  </a:txBody>
                  <a:tcPr marT="91425" marB="91425" marR="91425" marL="91425">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6%</a:t>
                      </a:r>
                      <a:endParaRPr sz="900">
                        <a:latin typeface="Calibri"/>
                        <a:ea typeface="Calibri"/>
                        <a:cs typeface="Calibri"/>
                        <a:sym typeface="Calibri"/>
                      </a:endParaRPr>
                    </a:p>
                  </a:txBody>
                  <a:tcPr marT="91425" marB="91425" marR="91425" marL="91425">
                    <a:lnR cap="flat" cmpd="sng" w="9525">
                      <a:solidFill>
                        <a:srgbClr val="4472C4"/>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r>
              <a:tr h="180975">
                <a:tc>
                  <a:txBody>
                    <a:bodyPr/>
                    <a:lstStyle/>
                    <a:p>
                      <a:pPr indent="0" lvl="0" marL="0" rtl="0" algn="l">
                        <a:lnSpc>
                          <a:spcPct val="100000"/>
                        </a:lnSpc>
                        <a:spcBef>
                          <a:spcPts val="0"/>
                        </a:spcBef>
                        <a:spcAft>
                          <a:spcPts val="0"/>
                        </a:spcAft>
                        <a:buNone/>
                      </a:pPr>
                      <a:r>
                        <a:rPr lang="en-GB" sz="900">
                          <a:latin typeface="Calibri"/>
                          <a:ea typeface="Calibri"/>
                          <a:cs typeface="Calibri"/>
                          <a:sym typeface="Calibri"/>
                        </a:rPr>
                        <a:t>kardiomiopati</a:t>
                      </a:r>
                      <a:endParaRPr sz="900">
                        <a:latin typeface="Calibri"/>
                        <a:ea typeface="Calibri"/>
                        <a:cs typeface="Calibri"/>
                        <a:sym typeface="Calibri"/>
                      </a:endParaRPr>
                    </a:p>
                  </a:txBody>
                  <a:tcPr marT="91425" marB="91425" marR="91425" marL="91425">
                    <a:lnL cap="flat" cmpd="sng" w="9525">
                      <a:solidFill>
                        <a:srgbClr val="4472C4"/>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20</a:t>
                      </a:r>
                      <a:endParaRPr sz="900">
                        <a:latin typeface="Calibri"/>
                        <a:ea typeface="Calibri"/>
                        <a:cs typeface="Calibri"/>
                        <a:sym typeface="Calibri"/>
                      </a:endParaRPr>
                    </a:p>
                  </a:txBody>
                  <a:tcPr marT="91425" marB="91425" marR="91425" marL="91425">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1%</a:t>
                      </a:r>
                      <a:endParaRPr sz="900">
                        <a:latin typeface="Calibri"/>
                        <a:ea typeface="Calibri"/>
                        <a:cs typeface="Calibri"/>
                        <a:sym typeface="Calibri"/>
                      </a:endParaRPr>
                    </a:p>
                  </a:txBody>
                  <a:tcPr marT="91425" marB="91425" marR="91425" marL="91425">
                    <a:lnR cap="flat" cmpd="sng" w="9525">
                      <a:solidFill>
                        <a:srgbClr val="4472C4"/>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r>
              <a:tr h="180975">
                <a:tc>
                  <a:txBody>
                    <a:bodyPr/>
                    <a:lstStyle/>
                    <a:p>
                      <a:pPr indent="0" lvl="0" marL="0" rtl="0" algn="l">
                        <a:lnSpc>
                          <a:spcPct val="100000"/>
                        </a:lnSpc>
                        <a:spcBef>
                          <a:spcPts val="0"/>
                        </a:spcBef>
                        <a:spcAft>
                          <a:spcPts val="0"/>
                        </a:spcAft>
                        <a:buNone/>
                      </a:pPr>
                      <a:r>
                        <a:rPr lang="en-GB" sz="900">
                          <a:latin typeface="Calibri"/>
                          <a:ea typeface="Calibri"/>
                          <a:cs typeface="Calibri"/>
                          <a:sym typeface="Calibri"/>
                        </a:rPr>
                        <a:t>aterosklerosis</a:t>
                      </a:r>
                      <a:endParaRPr sz="900">
                        <a:latin typeface="Calibri"/>
                        <a:ea typeface="Calibri"/>
                        <a:cs typeface="Calibri"/>
                        <a:sym typeface="Calibri"/>
                      </a:endParaRPr>
                    </a:p>
                  </a:txBody>
                  <a:tcPr marT="91425" marB="91425" marR="91425" marL="91425">
                    <a:lnL cap="flat" cmpd="sng" w="9525">
                      <a:solidFill>
                        <a:srgbClr val="4472C4"/>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14</a:t>
                      </a:r>
                      <a:endParaRPr sz="900">
                        <a:latin typeface="Calibri"/>
                        <a:ea typeface="Calibri"/>
                        <a:cs typeface="Calibri"/>
                        <a:sym typeface="Calibri"/>
                      </a:endParaRPr>
                    </a:p>
                  </a:txBody>
                  <a:tcPr marT="91425" marB="91425" marR="91425" marL="91425">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1%</a:t>
                      </a:r>
                      <a:endParaRPr sz="900">
                        <a:latin typeface="Calibri"/>
                        <a:ea typeface="Calibri"/>
                        <a:cs typeface="Calibri"/>
                        <a:sym typeface="Calibri"/>
                      </a:endParaRPr>
                    </a:p>
                  </a:txBody>
                  <a:tcPr marT="91425" marB="91425" marR="91425" marL="91425">
                    <a:lnR cap="flat" cmpd="sng" w="9525">
                      <a:solidFill>
                        <a:srgbClr val="4472C4"/>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r>
              <a:tr h="180975">
                <a:tc>
                  <a:txBody>
                    <a:bodyPr/>
                    <a:lstStyle/>
                    <a:p>
                      <a:pPr indent="0" lvl="0" marL="0" rtl="0" algn="l">
                        <a:lnSpc>
                          <a:spcPct val="100000"/>
                        </a:lnSpc>
                        <a:spcBef>
                          <a:spcPts val="0"/>
                        </a:spcBef>
                        <a:spcAft>
                          <a:spcPts val="0"/>
                        </a:spcAft>
                        <a:buNone/>
                      </a:pPr>
                      <a:r>
                        <a:rPr lang="en-GB" sz="900">
                          <a:latin typeface="Calibri"/>
                          <a:ea typeface="Calibri"/>
                          <a:cs typeface="Calibri"/>
                          <a:sym typeface="Calibri"/>
                        </a:rPr>
                        <a:t>trombosis-vena-dalam</a:t>
                      </a:r>
                      <a:endParaRPr sz="900">
                        <a:latin typeface="Calibri"/>
                        <a:ea typeface="Calibri"/>
                        <a:cs typeface="Calibri"/>
                        <a:sym typeface="Calibri"/>
                      </a:endParaRPr>
                    </a:p>
                  </a:txBody>
                  <a:tcPr marT="91425" marB="91425" marR="91425" marL="91425">
                    <a:lnL cap="flat" cmpd="sng" w="9525">
                      <a:solidFill>
                        <a:srgbClr val="4472C4"/>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4</a:t>
                      </a:r>
                      <a:endParaRPr sz="900">
                        <a:latin typeface="Calibri"/>
                        <a:ea typeface="Calibri"/>
                        <a:cs typeface="Calibri"/>
                        <a:sym typeface="Calibri"/>
                      </a:endParaRPr>
                    </a:p>
                  </a:txBody>
                  <a:tcPr marT="91425" marB="91425" marR="91425" marL="91425">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0%</a:t>
                      </a:r>
                      <a:endParaRPr sz="900">
                        <a:latin typeface="Calibri"/>
                        <a:ea typeface="Calibri"/>
                        <a:cs typeface="Calibri"/>
                        <a:sym typeface="Calibri"/>
                      </a:endParaRPr>
                    </a:p>
                  </a:txBody>
                  <a:tcPr marT="91425" marB="91425" marR="91425" marL="91425">
                    <a:lnR cap="flat" cmpd="sng" w="9525">
                      <a:solidFill>
                        <a:srgbClr val="4472C4"/>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r>
              <a:tr h="180975">
                <a:tc>
                  <a:txBody>
                    <a:bodyPr/>
                    <a:lstStyle/>
                    <a:p>
                      <a:pPr indent="0" lvl="0" marL="0" rtl="0" algn="l">
                        <a:lnSpc>
                          <a:spcPct val="100000"/>
                        </a:lnSpc>
                        <a:spcBef>
                          <a:spcPts val="0"/>
                        </a:spcBef>
                        <a:spcAft>
                          <a:spcPts val="0"/>
                        </a:spcAft>
                        <a:buNone/>
                      </a:pPr>
                      <a:r>
                        <a:rPr b="1" lang="en-GB" sz="900">
                          <a:latin typeface="Calibri"/>
                          <a:ea typeface="Calibri"/>
                          <a:cs typeface="Calibri"/>
                          <a:sym typeface="Calibri"/>
                        </a:rPr>
                        <a:t>Grand Total</a:t>
                      </a:r>
                      <a:endParaRPr b="1" sz="900">
                        <a:latin typeface="Calibri"/>
                        <a:ea typeface="Calibri"/>
                        <a:cs typeface="Calibri"/>
                        <a:sym typeface="Calibri"/>
                      </a:endParaRPr>
                    </a:p>
                  </a:txBody>
                  <a:tcPr marT="91425" marB="91425" marR="91425" marL="91425">
                    <a:lnL cap="flat" cmpd="sng" w="9525">
                      <a:solidFill>
                        <a:srgbClr val="4472C4"/>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b="1" lang="en-GB" sz="900">
                          <a:latin typeface="Calibri"/>
                          <a:ea typeface="Calibri"/>
                          <a:cs typeface="Calibri"/>
                          <a:sym typeface="Calibri"/>
                        </a:rPr>
                        <a:t>1450</a:t>
                      </a:r>
                      <a:endParaRPr b="1" sz="900">
                        <a:latin typeface="Calibri"/>
                        <a:ea typeface="Calibri"/>
                        <a:cs typeface="Calibri"/>
                        <a:sym typeface="Calibri"/>
                      </a:endParaRPr>
                    </a:p>
                  </a:txBody>
                  <a:tcPr marT="91425" marB="91425" marR="91425" marL="91425">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b="1" lang="en-GB" sz="900">
                          <a:latin typeface="Calibri"/>
                          <a:ea typeface="Calibri"/>
                          <a:cs typeface="Calibri"/>
                          <a:sym typeface="Calibri"/>
                        </a:rPr>
                        <a:t>100%</a:t>
                      </a:r>
                      <a:endParaRPr b="1" sz="900">
                        <a:latin typeface="Calibri"/>
                        <a:ea typeface="Calibri"/>
                        <a:cs typeface="Calibri"/>
                        <a:sym typeface="Calibri"/>
                      </a:endParaRPr>
                    </a:p>
                  </a:txBody>
                  <a:tcPr marT="91425" marB="91425" marR="91425" marL="91425">
                    <a:lnR cap="flat" cmpd="sng" w="9525">
                      <a:solidFill>
                        <a:srgbClr val="4472C4"/>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5"/>
          <p:cNvSpPr txBox="1"/>
          <p:nvPr>
            <p:ph type="title"/>
          </p:nvPr>
        </p:nvSpPr>
        <p:spPr>
          <a:xfrm>
            <a:off x="126000" y="2587300"/>
            <a:ext cx="28311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Heart Attack</a:t>
            </a:r>
            <a:endParaRPr/>
          </a:p>
        </p:txBody>
      </p:sp>
      <p:pic>
        <p:nvPicPr>
          <p:cNvPr id="192" name="Google Shape;192;p25"/>
          <p:cNvPicPr preferRelativeResize="0"/>
          <p:nvPr/>
        </p:nvPicPr>
        <p:blipFill rotWithShape="1">
          <a:blip r:embed="rId3">
            <a:alphaModFix/>
          </a:blip>
          <a:srcRect b="0" l="13941" r="14492" t="7995"/>
          <a:stretch/>
        </p:blipFill>
        <p:spPr>
          <a:xfrm>
            <a:off x="208813" y="1421300"/>
            <a:ext cx="2572176" cy="1752600"/>
          </a:xfrm>
          <a:prstGeom prst="rect">
            <a:avLst/>
          </a:prstGeom>
          <a:noFill/>
          <a:ln cap="flat" cmpd="sng" w="9525">
            <a:solidFill>
              <a:schemeClr val="dk2"/>
            </a:solidFill>
            <a:prstDash val="solid"/>
            <a:round/>
            <a:headEnd len="sm" w="sm" type="none"/>
            <a:tailEnd len="sm" w="sm" type="none"/>
          </a:ln>
        </p:spPr>
      </p:pic>
      <p:pic>
        <p:nvPicPr>
          <p:cNvPr id="193" name="Google Shape;193;p25"/>
          <p:cNvPicPr preferRelativeResize="0"/>
          <p:nvPr/>
        </p:nvPicPr>
        <p:blipFill rotWithShape="1">
          <a:blip r:embed="rId4">
            <a:alphaModFix/>
          </a:blip>
          <a:srcRect b="0" l="14573" r="13850" t="7952"/>
          <a:stretch/>
        </p:blipFill>
        <p:spPr>
          <a:xfrm>
            <a:off x="6097200" y="1394848"/>
            <a:ext cx="2571145" cy="1752600"/>
          </a:xfrm>
          <a:prstGeom prst="rect">
            <a:avLst/>
          </a:prstGeom>
          <a:noFill/>
          <a:ln cap="flat" cmpd="sng" w="9525">
            <a:solidFill>
              <a:schemeClr val="dk2"/>
            </a:solidFill>
            <a:prstDash val="solid"/>
            <a:round/>
            <a:headEnd len="sm" w="sm" type="none"/>
            <a:tailEnd len="sm" w="sm" type="none"/>
          </a:ln>
        </p:spPr>
      </p:pic>
      <p:pic>
        <p:nvPicPr>
          <p:cNvPr id="194" name="Google Shape;194;p25"/>
          <p:cNvPicPr preferRelativeResize="0"/>
          <p:nvPr/>
        </p:nvPicPr>
        <p:blipFill rotWithShape="1">
          <a:blip r:embed="rId5">
            <a:alphaModFix/>
          </a:blip>
          <a:srcRect b="-9" l="15129" r="13304" t="8004"/>
          <a:stretch/>
        </p:blipFill>
        <p:spPr>
          <a:xfrm>
            <a:off x="3256575" y="1421300"/>
            <a:ext cx="2494500" cy="1699690"/>
          </a:xfrm>
          <a:prstGeom prst="rect">
            <a:avLst/>
          </a:prstGeom>
          <a:noFill/>
          <a:ln cap="flat" cmpd="sng" w="9525">
            <a:solidFill>
              <a:schemeClr val="dk2"/>
            </a:solidFill>
            <a:prstDash val="solid"/>
            <a:round/>
            <a:headEnd len="sm" w="sm" type="none"/>
            <a:tailEnd len="sm" w="sm" type="none"/>
          </a:ln>
        </p:spPr>
      </p:pic>
      <p:sp>
        <p:nvSpPr>
          <p:cNvPr id="195" name="Google Shape;195;p25"/>
          <p:cNvSpPr txBox="1"/>
          <p:nvPr>
            <p:ph type="title"/>
          </p:nvPr>
        </p:nvSpPr>
        <p:spPr>
          <a:xfrm>
            <a:off x="6097200" y="3223650"/>
            <a:ext cx="30468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cardiomyopathy</a:t>
            </a:r>
            <a:endParaRPr sz="2500"/>
          </a:p>
        </p:txBody>
      </p:sp>
      <p:sp>
        <p:nvSpPr>
          <p:cNvPr id="196" name="Google Shape;196;p25"/>
          <p:cNvSpPr txBox="1"/>
          <p:nvPr>
            <p:ph type="title"/>
          </p:nvPr>
        </p:nvSpPr>
        <p:spPr>
          <a:xfrm>
            <a:off x="3642075" y="3217950"/>
            <a:ext cx="21090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arrhythmia</a:t>
            </a:r>
            <a:endParaRPr sz="2500"/>
          </a:p>
        </p:txBody>
      </p:sp>
      <p:sp>
        <p:nvSpPr>
          <p:cNvPr id="197" name="Google Shape;197;p25"/>
          <p:cNvSpPr txBox="1"/>
          <p:nvPr>
            <p:ph type="title"/>
          </p:nvPr>
        </p:nvSpPr>
        <p:spPr>
          <a:xfrm>
            <a:off x="440400" y="3217950"/>
            <a:ext cx="21090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t>Heart attack</a:t>
            </a:r>
            <a:endParaRPr sz="2500"/>
          </a:p>
        </p:txBody>
      </p:sp>
      <p:sp>
        <p:nvSpPr>
          <p:cNvPr id="198" name="Google Shape;198;p25"/>
          <p:cNvSpPr txBox="1"/>
          <p:nvPr/>
        </p:nvSpPr>
        <p:spPr>
          <a:xfrm>
            <a:off x="334275" y="215050"/>
            <a:ext cx="8809800" cy="7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1"/>
                </a:solidFill>
                <a:latin typeface="Roboto"/>
                <a:ea typeface="Roboto"/>
                <a:cs typeface="Roboto"/>
                <a:sym typeface="Roboto"/>
              </a:rPr>
              <a:t>Here’s how users described their symptoms.</a:t>
            </a:r>
            <a:endParaRPr sz="240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txBox="1"/>
          <p:nvPr>
            <p:ph type="title"/>
          </p:nvPr>
        </p:nvSpPr>
        <p:spPr>
          <a:xfrm>
            <a:off x="311700" y="1256050"/>
            <a:ext cx="8520600" cy="2030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a:t>63.08</a:t>
            </a:r>
            <a:r>
              <a:rPr lang="en-GB"/>
              <a:t>%</a:t>
            </a:r>
            <a:endParaRPr/>
          </a:p>
        </p:txBody>
      </p:sp>
      <p:sp>
        <p:nvSpPr>
          <p:cNvPr id="204" name="Google Shape;204;p26"/>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After cleaning the data, we achieved an accuracy on multi-class labelling of 63.08% on the test dataset. We were unable to obtain the ROC curve.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7"/>
          <p:cNvSpPr txBox="1"/>
          <p:nvPr/>
        </p:nvSpPr>
        <p:spPr>
          <a:xfrm>
            <a:off x="5955800" y="2688500"/>
            <a:ext cx="23784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chemeClr val="dk1"/>
                </a:solidFill>
                <a:latin typeface="Roboto"/>
                <a:ea typeface="Roboto"/>
                <a:cs typeface="Roboto"/>
                <a:sym typeface="Roboto"/>
              </a:rPr>
              <a:t>Inconclusive Diagnosis</a:t>
            </a:r>
            <a:endParaRPr b="1" sz="1600">
              <a:solidFill>
                <a:schemeClr val="dk1"/>
              </a:solidFill>
              <a:latin typeface="Roboto"/>
              <a:ea typeface="Roboto"/>
              <a:cs typeface="Roboto"/>
              <a:sym typeface="Roboto"/>
            </a:endParaRPr>
          </a:p>
          <a:p>
            <a:pPr indent="0" lvl="0" marL="0" rtl="0" algn="just">
              <a:spcBef>
                <a:spcPts val="0"/>
              </a:spcBef>
              <a:spcAft>
                <a:spcPts val="0"/>
              </a:spcAft>
              <a:buNone/>
            </a:pPr>
            <a:r>
              <a:rPr lang="en-GB" sz="1100">
                <a:latin typeface="Roboto"/>
                <a:ea typeface="Roboto"/>
                <a:cs typeface="Roboto"/>
                <a:sym typeface="Roboto"/>
              </a:rPr>
              <a:t>Sometimes, the symptoms may not be clear and may lead to multiple diseases that shares the same symptom.</a:t>
            </a:r>
            <a:endParaRPr sz="1100">
              <a:latin typeface="Roboto"/>
              <a:ea typeface="Roboto"/>
              <a:cs typeface="Roboto"/>
              <a:sym typeface="Roboto"/>
            </a:endParaRPr>
          </a:p>
        </p:txBody>
      </p:sp>
      <p:sp>
        <p:nvSpPr>
          <p:cNvPr id="210" name="Google Shape;210;p27"/>
          <p:cNvSpPr txBox="1"/>
          <p:nvPr/>
        </p:nvSpPr>
        <p:spPr>
          <a:xfrm>
            <a:off x="3390300" y="2688500"/>
            <a:ext cx="22074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chemeClr val="dk1"/>
                </a:solidFill>
                <a:latin typeface="Roboto"/>
                <a:ea typeface="Roboto"/>
                <a:cs typeface="Roboto"/>
                <a:sym typeface="Roboto"/>
              </a:rPr>
              <a:t>Wrong Diagnosis</a:t>
            </a:r>
            <a:endParaRPr b="1" sz="1600">
              <a:solidFill>
                <a:schemeClr val="dk1"/>
              </a:solidFill>
              <a:latin typeface="Roboto"/>
              <a:ea typeface="Roboto"/>
              <a:cs typeface="Roboto"/>
              <a:sym typeface="Roboto"/>
            </a:endParaRPr>
          </a:p>
          <a:p>
            <a:pPr indent="0" lvl="0" marL="0" rtl="0" algn="just">
              <a:spcBef>
                <a:spcPts val="0"/>
              </a:spcBef>
              <a:spcAft>
                <a:spcPts val="0"/>
              </a:spcAft>
              <a:buNone/>
            </a:pPr>
            <a:r>
              <a:rPr lang="en-GB" sz="1100">
                <a:latin typeface="Roboto"/>
                <a:ea typeface="Roboto"/>
                <a:cs typeface="Roboto"/>
                <a:sym typeface="Roboto"/>
              </a:rPr>
              <a:t>The category of the post might not be the actual diagnosis. Actual diagnosis should be extracted from the answer of the doctor.</a:t>
            </a:r>
            <a:endParaRPr sz="1100">
              <a:latin typeface="Roboto"/>
              <a:ea typeface="Roboto"/>
              <a:cs typeface="Roboto"/>
              <a:sym typeface="Roboto"/>
            </a:endParaRPr>
          </a:p>
        </p:txBody>
      </p:sp>
      <p:sp>
        <p:nvSpPr>
          <p:cNvPr id="211" name="Google Shape;211;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Despite high performance, there are some flaws.</a:t>
            </a:r>
            <a:endParaRPr/>
          </a:p>
        </p:txBody>
      </p:sp>
      <p:pic>
        <p:nvPicPr>
          <p:cNvPr id="212" name="Google Shape;212;p27"/>
          <p:cNvPicPr preferRelativeResize="0"/>
          <p:nvPr/>
        </p:nvPicPr>
        <p:blipFill>
          <a:blip r:embed="rId3">
            <a:alphaModFix/>
          </a:blip>
          <a:stretch>
            <a:fillRect/>
          </a:stretch>
        </p:blipFill>
        <p:spPr>
          <a:xfrm>
            <a:off x="1163741" y="1287675"/>
            <a:ext cx="1358410" cy="1358426"/>
          </a:xfrm>
          <a:prstGeom prst="rect">
            <a:avLst/>
          </a:prstGeom>
          <a:noFill/>
          <a:ln>
            <a:noFill/>
          </a:ln>
        </p:spPr>
      </p:pic>
      <p:pic>
        <p:nvPicPr>
          <p:cNvPr id="213" name="Google Shape;213;p27"/>
          <p:cNvPicPr preferRelativeResize="0"/>
          <p:nvPr/>
        </p:nvPicPr>
        <p:blipFill>
          <a:blip r:embed="rId4">
            <a:alphaModFix/>
          </a:blip>
          <a:stretch>
            <a:fillRect/>
          </a:stretch>
        </p:blipFill>
        <p:spPr>
          <a:xfrm>
            <a:off x="6465794" y="1287673"/>
            <a:ext cx="1358410" cy="1358426"/>
          </a:xfrm>
          <a:prstGeom prst="rect">
            <a:avLst/>
          </a:prstGeom>
          <a:noFill/>
          <a:ln>
            <a:noFill/>
          </a:ln>
        </p:spPr>
      </p:pic>
      <p:pic>
        <p:nvPicPr>
          <p:cNvPr id="214" name="Google Shape;214;p27"/>
          <p:cNvPicPr preferRelativeResize="0"/>
          <p:nvPr/>
        </p:nvPicPr>
        <p:blipFill>
          <a:blip r:embed="rId5">
            <a:alphaModFix/>
          </a:blip>
          <a:stretch>
            <a:fillRect/>
          </a:stretch>
        </p:blipFill>
        <p:spPr>
          <a:xfrm>
            <a:off x="3885600" y="1358501"/>
            <a:ext cx="1216750" cy="1216773"/>
          </a:xfrm>
          <a:prstGeom prst="rect">
            <a:avLst/>
          </a:prstGeom>
          <a:noFill/>
          <a:ln>
            <a:noFill/>
          </a:ln>
        </p:spPr>
      </p:pic>
      <p:sp>
        <p:nvSpPr>
          <p:cNvPr id="215" name="Google Shape;215;p27"/>
          <p:cNvSpPr txBox="1"/>
          <p:nvPr/>
        </p:nvSpPr>
        <p:spPr>
          <a:xfrm>
            <a:off x="739250" y="2688500"/>
            <a:ext cx="22074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chemeClr val="dk1"/>
                </a:solidFill>
                <a:latin typeface="Roboto"/>
                <a:ea typeface="Roboto"/>
                <a:cs typeface="Roboto"/>
                <a:sym typeface="Roboto"/>
              </a:rPr>
              <a:t>Noisy Data</a:t>
            </a:r>
            <a:endParaRPr b="1" sz="1600">
              <a:solidFill>
                <a:schemeClr val="dk1"/>
              </a:solidFill>
              <a:latin typeface="Roboto"/>
              <a:ea typeface="Roboto"/>
              <a:cs typeface="Roboto"/>
              <a:sym typeface="Roboto"/>
            </a:endParaRPr>
          </a:p>
          <a:p>
            <a:pPr indent="0" lvl="0" marL="0" rtl="0" algn="just">
              <a:spcBef>
                <a:spcPts val="0"/>
              </a:spcBef>
              <a:spcAft>
                <a:spcPts val="0"/>
              </a:spcAft>
              <a:buNone/>
            </a:pPr>
            <a:r>
              <a:rPr lang="en-GB" sz="1100">
                <a:latin typeface="Roboto"/>
                <a:ea typeface="Roboto"/>
                <a:cs typeface="Roboto"/>
                <a:sym typeface="Roboto"/>
              </a:rPr>
              <a:t>Some of the user posts are more about general medical enquiry rather than asking for diagnosis.</a:t>
            </a:r>
            <a:endParaRPr sz="11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8"/>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2400"/>
              <a:t>U</a:t>
            </a:r>
            <a:r>
              <a:rPr lang="en-GB" sz="2400"/>
              <a:t>se case</a:t>
            </a:r>
            <a:endParaRPr sz="2400"/>
          </a:p>
          <a:p>
            <a:pPr indent="0" lvl="0" marL="0" rtl="0" algn="ctr">
              <a:spcBef>
                <a:spcPts val="0"/>
              </a:spcBef>
              <a:spcAft>
                <a:spcPts val="0"/>
              </a:spcAft>
              <a:buNone/>
            </a:pPr>
            <a:r>
              <a:rPr b="1" lang="en-GB"/>
              <a:t>Call Dr. AI</a:t>
            </a:r>
            <a:endParaRPr b="1"/>
          </a:p>
        </p:txBody>
      </p:sp>
      <p:sp>
        <p:nvSpPr>
          <p:cNvPr id="221" name="Google Shape;221;p2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GB"/>
              <a:t>People with no access to internet and poor access to healthcare providers can call Dr. AI, then the patient’s voice will be transcribed to be diagnosed.</a:t>
            </a:r>
            <a:endParaRPr/>
          </a:p>
        </p:txBody>
      </p:sp>
      <p:pic>
        <p:nvPicPr>
          <p:cNvPr id="222" name="Google Shape;222;p28"/>
          <p:cNvPicPr preferRelativeResize="0"/>
          <p:nvPr/>
        </p:nvPicPr>
        <p:blipFill>
          <a:blip r:embed="rId3">
            <a:alphaModFix/>
          </a:blip>
          <a:stretch>
            <a:fillRect/>
          </a:stretch>
        </p:blipFill>
        <p:spPr>
          <a:xfrm>
            <a:off x="1392473" y="206875"/>
            <a:ext cx="1791249" cy="1305526"/>
          </a:xfrm>
          <a:prstGeom prst="rect">
            <a:avLst/>
          </a:prstGeom>
          <a:noFill/>
          <a:ln>
            <a:noFill/>
          </a:ln>
        </p:spPr>
      </p:pic>
      <p:sp>
        <p:nvSpPr>
          <p:cNvPr id="223" name="Google Shape;223;p28"/>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 telemedical platform to get swift diagnosis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9"/>
          <p:cNvSpPr txBox="1"/>
          <p:nvPr>
            <p:ph idx="2" type="body"/>
          </p:nvPr>
        </p:nvSpPr>
        <p:spPr>
          <a:xfrm>
            <a:off x="6600950" y="724200"/>
            <a:ext cx="21756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GB"/>
              <a:t>People with no access to internet and poor access to healthcare providers can text Dr. AI.</a:t>
            </a:r>
            <a:endParaRPr/>
          </a:p>
        </p:txBody>
      </p:sp>
      <p:sp>
        <p:nvSpPr>
          <p:cNvPr id="229" name="Google Shape;229;p2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2400"/>
              <a:t>Use case</a:t>
            </a:r>
            <a:endParaRPr sz="2400"/>
          </a:p>
          <a:p>
            <a:pPr indent="0" lvl="0" marL="0" rtl="0" algn="ctr">
              <a:spcBef>
                <a:spcPts val="0"/>
              </a:spcBef>
              <a:spcAft>
                <a:spcPts val="0"/>
              </a:spcAft>
              <a:buNone/>
            </a:pPr>
            <a:r>
              <a:rPr b="1" lang="en-GB"/>
              <a:t>Text </a:t>
            </a:r>
            <a:r>
              <a:rPr b="1" lang="en-GB"/>
              <a:t>Dr. AI</a:t>
            </a:r>
            <a:endParaRPr b="1"/>
          </a:p>
        </p:txBody>
      </p:sp>
      <p:sp>
        <p:nvSpPr>
          <p:cNvPr id="230" name="Google Shape;230;p2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 telemedical platform to get swift diagnosis</a:t>
            </a:r>
            <a:endParaRPr/>
          </a:p>
        </p:txBody>
      </p:sp>
      <p:pic>
        <p:nvPicPr>
          <p:cNvPr id="231" name="Google Shape;231;p29"/>
          <p:cNvPicPr preferRelativeResize="0"/>
          <p:nvPr/>
        </p:nvPicPr>
        <p:blipFill>
          <a:blip r:embed="rId3">
            <a:alphaModFix/>
          </a:blip>
          <a:stretch>
            <a:fillRect/>
          </a:stretch>
        </p:blipFill>
        <p:spPr>
          <a:xfrm>
            <a:off x="5057825" y="1269621"/>
            <a:ext cx="1467200" cy="26042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Relevant authorities are able to map the medical conditions faced by each area. Geolocation can be obtained from the citizen’s texts and calls.</a:t>
            </a:r>
            <a:endParaRPr/>
          </a:p>
          <a:p>
            <a:pPr indent="0" lvl="0" marL="0" rtl="0" algn="l">
              <a:spcBef>
                <a:spcPts val="1600"/>
              </a:spcBef>
              <a:spcAft>
                <a:spcPts val="1600"/>
              </a:spcAft>
              <a:buNone/>
            </a:pPr>
            <a:r>
              <a:rPr lang="en-GB"/>
              <a:t>Health authorities will then be able to allocate resources more efficiently.</a:t>
            </a:r>
            <a:endParaRPr/>
          </a:p>
        </p:txBody>
      </p:sp>
      <p:sp>
        <p:nvSpPr>
          <p:cNvPr id="237" name="Google Shape;237;p30"/>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 way for Ministries of Health around the world understand health condition of its citizens</a:t>
            </a:r>
            <a:endParaRPr/>
          </a:p>
        </p:txBody>
      </p:sp>
      <p:sp>
        <p:nvSpPr>
          <p:cNvPr id="238" name="Google Shape;238;p30"/>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2400"/>
              <a:t>Use case</a:t>
            </a:r>
            <a:endParaRPr sz="2400"/>
          </a:p>
          <a:p>
            <a:pPr indent="0" lvl="0" marL="0" rtl="0" algn="ctr">
              <a:spcBef>
                <a:spcPts val="0"/>
              </a:spcBef>
              <a:spcAft>
                <a:spcPts val="0"/>
              </a:spcAft>
              <a:buNone/>
            </a:pPr>
            <a:r>
              <a:rPr b="1" lang="en-GB" sz="3000"/>
              <a:t>Government Health Condition Monitoring</a:t>
            </a:r>
            <a:endParaRPr b="1" sz="3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Better data cleaning</a:t>
            </a:r>
            <a:endParaRPr/>
          </a:p>
          <a:p>
            <a:pPr indent="-342900" lvl="0" marL="457200" rtl="0" algn="l">
              <a:spcBef>
                <a:spcPts val="0"/>
              </a:spcBef>
              <a:spcAft>
                <a:spcPts val="0"/>
              </a:spcAft>
              <a:buSzPts val="1800"/>
              <a:buChar char="●"/>
            </a:pPr>
            <a:r>
              <a:rPr lang="en-GB"/>
              <a:t>Explore other multilingual natural language models such as</a:t>
            </a:r>
            <a:endParaRPr/>
          </a:p>
          <a:p>
            <a:pPr indent="-317500" lvl="1" marL="914400" rtl="0" algn="l">
              <a:spcBef>
                <a:spcPts val="0"/>
              </a:spcBef>
              <a:spcAft>
                <a:spcPts val="0"/>
              </a:spcAft>
              <a:buSzPts val="1400"/>
              <a:buChar char="○"/>
            </a:pPr>
            <a:r>
              <a:rPr lang="en-GB"/>
              <a:t>BERT-Malay</a:t>
            </a:r>
            <a:endParaRPr/>
          </a:p>
          <a:p>
            <a:pPr indent="-317500" lvl="1" marL="914400" rtl="0" algn="l">
              <a:spcBef>
                <a:spcPts val="0"/>
              </a:spcBef>
              <a:spcAft>
                <a:spcPts val="0"/>
              </a:spcAft>
              <a:buSzPts val="1400"/>
              <a:buChar char="○"/>
            </a:pPr>
            <a:r>
              <a:rPr lang="en-GB"/>
              <a:t>XLM-RoBERTa</a:t>
            </a:r>
            <a:endParaRPr/>
          </a:p>
          <a:p>
            <a:pPr indent="-342900" lvl="0" marL="457200" rtl="0" algn="l">
              <a:spcBef>
                <a:spcPts val="0"/>
              </a:spcBef>
              <a:spcAft>
                <a:spcPts val="0"/>
              </a:spcAft>
              <a:buSzPts val="1800"/>
              <a:buChar char="●"/>
            </a:pPr>
            <a:r>
              <a:rPr lang="en-GB"/>
              <a:t>Explore sliding window to retain the whole text of information</a:t>
            </a:r>
            <a:endParaRPr/>
          </a:p>
          <a:p>
            <a:pPr indent="-342900" lvl="0" marL="457200" rtl="0" algn="l">
              <a:spcBef>
                <a:spcPts val="0"/>
              </a:spcBef>
              <a:spcAft>
                <a:spcPts val="0"/>
              </a:spcAft>
              <a:buSzPts val="1800"/>
              <a:buChar char="●"/>
            </a:pPr>
            <a:r>
              <a:rPr lang="en-GB"/>
              <a:t>Work on multi-label classification</a:t>
            </a:r>
            <a:endParaRPr/>
          </a:p>
          <a:p>
            <a:pPr indent="-342900" lvl="0" marL="457200" rtl="0" algn="l">
              <a:spcBef>
                <a:spcPts val="0"/>
              </a:spcBef>
              <a:spcAft>
                <a:spcPts val="0"/>
              </a:spcAft>
              <a:buSzPts val="1800"/>
              <a:buChar char="●"/>
            </a:pPr>
            <a:r>
              <a:rPr lang="en-GB"/>
              <a:t>Extract the diagnosis from the doctor’s response instead of the category by using Biomedical Name-Entity Recognition (NER).</a:t>
            </a:r>
            <a:endParaRPr/>
          </a:p>
          <a:p>
            <a:pPr indent="-342900" lvl="0" marL="457200" rtl="0" algn="l">
              <a:spcBef>
                <a:spcPts val="0"/>
              </a:spcBef>
              <a:spcAft>
                <a:spcPts val="0"/>
              </a:spcAft>
              <a:buSzPts val="1800"/>
              <a:buChar char="●"/>
            </a:pPr>
            <a:r>
              <a:rPr lang="en-GB"/>
              <a:t>Extend the prediction to diseases other than cardiovascular diseases</a:t>
            </a:r>
            <a:endParaRPr/>
          </a:p>
        </p:txBody>
      </p:sp>
      <p:sp>
        <p:nvSpPr>
          <p:cNvPr id="244" name="Google Shape;244;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If we had more time, these are the things we would like to try out and recommend others to do so.</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4"/>
          <p:cNvSpPr txBox="1"/>
          <p:nvPr>
            <p:ph idx="1" type="body"/>
          </p:nvPr>
        </p:nvSpPr>
        <p:spPr>
          <a:xfrm>
            <a:off x="268850" y="162725"/>
            <a:ext cx="4186500" cy="166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Stroke and ischemic </a:t>
            </a:r>
            <a:r>
              <a:rPr lang="en-GB" sz="2100">
                <a:solidFill>
                  <a:srgbClr val="A61C00"/>
                </a:solidFill>
              </a:rPr>
              <a:t>heart disease</a:t>
            </a:r>
            <a:r>
              <a:rPr lang="en-GB" sz="2100">
                <a:solidFill>
                  <a:srgbClr val="CC0000"/>
                </a:solidFill>
              </a:rPr>
              <a:t> </a:t>
            </a:r>
            <a:r>
              <a:rPr lang="en-GB"/>
              <a:t>are two most common </a:t>
            </a:r>
            <a:r>
              <a:rPr lang="en-GB" sz="2100">
                <a:solidFill>
                  <a:srgbClr val="A61C00"/>
                </a:solidFill>
              </a:rPr>
              <a:t>causes of</a:t>
            </a:r>
            <a:r>
              <a:rPr lang="en-GB" sz="2100">
                <a:solidFill>
                  <a:srgbClr val="CC0000"/>
                </a:solidFill>
              </a:rPr>
              <a:t> </a:t>
            </a:r>
            <a:r>
              <a:rPr lang="en-GB" sz="2100">
                <a:solidFill>
                  <a:srgbClr val="A61C00"/>
                </a:solidFill>
              </a:rPr>
              <a:t>death</a:t>
            </a:r>
            <a:r>
              <a:rPr lang="en-GB"/>
              <a:t> in Indonesia both in 2007 and 2017 (healthdata.org)</a:t>
            </a:r>
            <a:endParaRPr sz="2200">
              <a:solidFill>
                <a:srgbClr val="CC0000"/>
              </a:solidFill>
            </a:endParaRPr>
          </a:p>
        </p:txBody>
      </p:sp>
      <p:sp>
        <p:nvSpPr>
          <p:cNvPr id="100" name="Google Shape;100;p14"/>
          <p:cNvSpPr txBox="1"/>
          <p:nvPr>
            <p:ph idx="1" type="body"/>
          </p:nvPr>
        </p:nvSpPr>
        <p:spPr>
          <a:xfrm>
            <a:off x="268850" y="3795625"/>
            <a:ext cx="4186500" cy="98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200">
                <a:solidFill>
                  <a:srgbClr val="A61C00"/>
                </a:solidFill>
              </a:rPr>
              <a:t>Less than</a:t>
            </a:r>
            <a:r>
              <a:rPr lang="en-GB" sz="2200">
                <a:solidFill>
                  <a:srgbClr val="CC0000"/>
                </a:solidFill>
              </a:rPr>
              <a:t> </a:t>
            </a:r>
            <a:r>
              <a:rPr b="1" lang="en-GB" sz="2300">
                <a:solidFill>
                  <a:srgbClr val="351C75"/>
                </a:solidFill>
              </a:rPr>
              <a:t>50%</a:t>
            </a:r>
            <a:r>
              <a:rPr lang="en-GB"/>
              <a:t> of health care facilities utilised </a:t>
            </a:r>
            <a:r>
              <a:rPr lang="en-GB" sz="2200">
                <a:solidFill>
                  <a:srgbClr val="A61C00"/>
                </a:solidFill>
              </a:rPr>
              <a:t>CVD guidelines</a:t>
            </a:r>
            <a:endParaRPr sz="2200">
              <a:solidFill>
                <a:srgbClr val="A61C00"/>
              </a:solidFill>
            </a:endParaRPr>
          </a:p>
        </p:txBody>
      </p:sp>
      <p:sp>
        <p:nvSpPr>
          <p:cNvPr id="101" name="Google Shape;101;p14"/>
          <p:cNvSpPr txBox="1"/>
          <p:nvPr>
            <p:ph idx="1" type="body"/>
          </p:nvPr>
        </p:nvSpPr>
        <p:spPr>
          <a:xfrm>
            <a:off x="1426825" y="2087125"/>
            <a:ext cx="4455300" cy="172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200">
                <a:solidFill>
                  <a:srgbClr val="A61C00"/>
                </a:solidFill>
              </a:rPr>
              <a:t>Less than</a:t>
            </a:r>
            <a:r>
              <a:rPr lang="en-GB" sz="2200">
                <a:solidFill>
                  <a:srgbClr val="CC0000"/>
                </a:solidFill>
              </a:rPr>
              <a:t> </a:t>
            </a:r>
            <a:r>
              <a:rPr b="1" lang="en-GB" sz="2300">
                <a:solidFill>
                  <a:srgbClr val="351C75"/>
                </a:solidFill>
              </a:rPr>
              <a:t>25%</a:t>
            </a:r>
            <a:r>
              <a:rPr lang="en-GB"/>
              <a:t> of primary health care centres offered </a:t>
            </a:r>
            <a:r>
              <a:rPr lang="en-GB" sz="2100">
                <a:solidFill>
                  <a:srgbClr val="A61C00"/>
                </a:solidFill>
              </a:rPr>
              <a:t>CVD risk stratification (risk assessment)</a:t>
            </a:r>
            <a:r>
              <a:rPr lang="en-GB"/>
              <a:t> in 2017 (WHO)</a:t>
            </a:r>
            <a:endParaRPr sz="2200">
              <a:solidFill>
                <a:srgbClr val="CC0000"/>
              </a:solidFill>
            </a:endParaRPr>
          </a:p>
        </p:txBody>
      </p:sp>
      <p:pic>
        <p:nvPicPr>
          <p:cNvPr id="102" name="Google Shape;102;p14"/>
          <p:cNvPicPr preferRelativeResize="0"/>
          <p:nvPr/>
        </p:nvPicPr>
        <p:blipFill>
          <a:blip r:embed="rId3">
            <a:alphaModFix/>
          </a:blip>
          <a:stretch>
            <a:fillRect/>
          </a:stretch>
        </p:blipFill>
        <p:spPr>
          <a:xfrm>
            <a:off x="7337025" y="2087125"/>
            <a:ext cx="1624350" cy="1624350"/>
          </a:xfrm>
          <a:prstGeom prst="rect">
            <a:avLst/>
          </a:prstGeom>
          <a:noFill/>
          <a:ln>
            <a:noFill/>
          </a:ln>
        </p:spPr>
      </p:pic>
      <p:sp>
        <p:nvSpPr>
          <p:cNvPr id="103" name="Google Shape;103;p14"/>
          <p:cNvSpPr txBox="1"/>
          <p:nvPr>
            <p:ph type="title"/>
          </p:nvPr>
        </p:nvSpPr>
        <p:spPr>
          <a:xfrm>
            <a:off x="5752825" y="338300"/>
            <a:ext cx="3867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Cardiovascular Diseases (CVD) in Indonesia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results from this project may fell short of what we needed, but it certainly shed some hope on a future where healthcare can be more affordable with AI as doctors. This project is </a:t>
            </a:r>
            <a:r>
              <a:rPr b="1" lang="en-GB"/>
              <a:t>certainly </a:t>
            </a:r>
            <a:r>
              <a:rPr lang="en-GB"/>
              <a:t>a </a:t>
            </a:r>
            <a:r>
              <a:rPr i="1" lang="en-GB"/>
              <a:t>proof of concept</a:t>
            </a:r>
            <a:r>
              <a:rPr lang="en-GB"/>
              <a:t> that this is possible. This will serve those on the margins better as they have less access to proper healthcare. </a:t>
            </a:r>
            <a:endParaRPr/>
          </a:p>
          <a:p>
            <a:pPr indent="0" lvl="0" marL="0" rtl="0" algn="l">
              <a:spcBef>
                <a:spcPts val="1600"/>
              </a:spcBef>
              <a:spcAft>
                <a:spcPts val="1600"/>
              </a:spcAft>
              <a:buNone/>
            </a:pPr>
            <a:r>
              <a:rPr lang="en-GB"/>
              <a:t>As more data is generated every hour on platforms like Alodokter, we believe that one day, we will have an open source AI general doctor that will be able to </a:t>
            </a:r>
            <a:r>
              <a:rPr i="1" lang="en-GB"/>
              <a:t>at least </a:t>
            </a:r>
            <a:r>
              <a:rPr lang="en-GB"/>
              <a:t>provide a pre-diagnosis to patients and prompt them to visit the nearest healthcare facility. This project will increase the public’s interest in healthcare and we, as a society, will move forward healthier together.</a:t>
            </a:r>
            <a:endParaRPr/>
          </a:p>
        </p:txBody>
      </p:sp>
      <p:sp>
        <p:nvSpPr>
          <p:cNvPr id="250" name="Google Shape;250;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Reflection and Conclusion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5"/>
          <p:cNvSpPr txBox="1"/>
          <p:nvPr>
            <p:ph type="title"/>
          </p:nvPr>
        </p:nvSpPr>
        <p:spPr>
          <a:xfrm>
            <a:off x="237250" y="323375"/>
            <a:ext cx="5847300" cy="838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2000">
                <a:solidFill>
                  <a:srgbClr val="FFFFFF"/>
                </a:solidFill>
              </a:rPr>
              <a:t>Without proper CVD risk assessment in rural areas, it would be hard to diagnose potential CVD</a:t>
            </a:r>
            <a:endParaRPr sz="3200">
              <a:solidFill>
                <a:srgbClr val="FFFFFF"/>
              </a:solidFill>
            </a:endParaRPr>
          </a:p>
        </p:txBody>
      </p:sp>
      <p:sp>
        <p:nvSpPr>
          <p:cNvPr id="109" name="Google Shape;109;p15"/>
          <p:cNvSpPr txBox="1"/>
          <p:nvPr>
            <p:ph type="title"/>
          </p:nvPr>
        </p:nvSpPr>
        <p:spPr>
          <a:xfrm>
            <a:off x="591000" y="1444850"/>
            <a:ext cx="7552200" cy="838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2400">
                <a:solidFill>
                  <a:srgbClr val="FFFFFF"/>
                </a:solidFill>
              </a:rPr>
              <a:t>Consulting a doctor through mobile apps or phone calls would certainly help, but...</a:t>
            </a:r>
            <a:endParaRPr sz="2400">
              <a:solidFill>
                <a:srgbClr val="FFFFFF"/>
              </a:solidFill>
            </a:endParaRPr>
          </a:p>
        </p:txBody>
      </p:sp>
      <p:sp>
        <p:nvSpPr>
          <p:cNvPr id="110" name="Google Shape;110;p15"/>
          <p:cNvSpPr txBox="1"/>
          <p:nvPr>
            <p:ph type="title"/>
          </p:nvPr>
        </p:nvSpPr>
        <p:spPr>
          <a:xfrm>
            <a:off x="953725" y="2990825"/>
            <a:ext cx="7967700" cy="96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000"/>
              <a:t>If there is a fast way for people to self-diagnose with potential cardiovascular diseases, people will be informed and will be less prone to cardiovascular diseases.</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6"/>
          <p:cNvSpPr txBox="1"/>
          <p:nvPr>
            <p:ph type="title"/>
          </p:nvPr>
        </p:nvSpPr>
        <p:spPr>
          <a:xfrm>
            <a:off x="490250" y="526350"/>
            <a:ext cx="8452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000"/>
              <a:t>Problem Statement</a:t>
            </a:r>
            <a:endParaRPr sz="3000"/>
          </a:p>
          <a:p>
            <a:pPr indent="0" lvl="0" marL="0" rtl="0" algn="l">
              <a:spcBef>
                <a:spcPts val="0"/>
              </a:spcBef>
              <a:spcAft>
                <a:spcPts val="0"/>
              </a:spcAft>
              <a:buNone/>
            </a:pPr>
            <a:r>
              <a:rPr b="1" lang="en-GB"/>
              <a:t>How might we pre-diagnose a patient based on its self-description of its symptoms?</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 Alodokter</a:t>
            </a:r>
            <a:endParaRPr/>
          </a:p>
        </p:txBody>
      </p:sp>
      <p:sp>
        <p:nvSpPr>
          <p:cNvPr id="121" name="Google Shape;121;p17"/>
          <p:cNvSpPr txBox="1"/>
          <p:nvPr>
            <p:ph idx="1" type="body"/>
          </p:nvPr>
        </p:nvSpPr>
        <p:spPr>
          <a:xfrm>
            <a:off x="311700" y="1229875"/>
            <a:ext cx="8520600" cy="112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t>Alodokter </a:t>
            </a:r>
            <a:r>
              <a:rPr lang="en-GB"/>
              <a:t>is a Indonesian healthcare </a:t>
            </a:r>
            <a:r>
              <a:rPr i="1" lang="en-GB"/>
              <a:t>superapp </a:t>
            </a:r>
            <a:r>
              <a:rPr lang="en-GB"/>
              <a:t>where users can post the queries </a:t>
            </a:r>
            <a:r>
              <a:rPr lang="en-GB"/>
              <a:t>with certified doctors </a:t>
            </a:r>
            <a:r>
              <a:rPr lang="en-GB"/>
              <a:t>regarding their complaints</a:t>
            </a:r>
            <a:r>
              <a:rPr lang="en-GB"/>
              <a:t>.</a:t>
            </a:r>
            <a:endParaRPr/>
          </a:p>
        </p:txBody>
      </p:sp>
      <p:pic>
        <p:nvPicPr>
          <p:cNvPr id="122" name="Google Shape;122;p17"/>
          <p:cNvPicPr preferRelativeResize="0"/>
          <p:nvPr/>
        </p:nvPicPr>
        <p:blipFill>
          <a:blip r:embed="rId3">
            <a:alphaModFix/>
          </a:blip>
          <a:stretch>
            <a:fillRect/>
          </a:stretch>
        </p:blipFill>
        <p:spPr>
          <a:xfrm>
            <a:off x="389125" y="2136652"/>
            <a:ext cx="3316324" cy="2763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Komunitas Alodokter (Alodokter Community)</a:t>
            </a:r>
            <a:endParaRPr/>
          </a:p>
        </p:txBody>
      </p:sp>
      <p:sp>
        <p:nvSpPr>
          <p:cNvPr id="128" name="Google Shape;128;p18"/>
          <p:cNvSpPr txBox="1"/>
          <p:nvPr>
            <p:ph idx="1" type="body"/>
          </p:nvPr>
        </p:nvSpPr>
        <p:spPr>
          <a:xfrm>
            <a:off x="311700" y="1209475"/>
            <a:ext cx="3084300" cy="7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Komunitas Alodokter is a forum where users can post medical questions and will be answered by Alodokter’s </a:t>
            </a:r>
            <a:r>
              <a:rPr i="1" lang="en-GB"/>
              <a:t>verified</a:t>
            </a:r>
            <a:r>
              <a:rPr lang="en-GB"/>
              <a:t> doctors.</a:t>
            </a:r>
            <a:endParaRPr/>
          </a:p>
          <a:p>
            <a:pPr indent="0" lvl="0" marL="0" rtl="0" algn="l">
              <a:spcBef>
                <a:spcPts val="1600"/>
              </a:spcBef>
              <a:spcAft>
                <a:spcPts val="1600"/>
              </a:spcAft>
              <a:buNone/>
            </a:pPr>
            <a:r>
              <a:rPr lang="en-GB"/>
              <a:t>There are 1213 categories of posts. Categories include medical problems, drugs, and treatment.</a:t>
            </a:r>
            <a:endParaRPr/>
          </a:p>
        </p:txBody>
      </p:sp>
      <p:pic>
        <p:nvPicPr>
          <p:cNvPr id="129" name="Google Shape;129;p18"/>
          <p:cNvPicPr preferRelativeResize="0"/>
          <p:nvPr/>
        </p:nvPicPr>
        <p:blipFill>
          <a:blip r:embed="rId3">
            <a:alphaModFix/>
          </a:blip>
          <a:stretch>
            <a:fillRect/>
          </a:stretch>
        </p:blipFill>
        <p:spPr>
          <a:xfrm>
            <a:off x="3703950" y="1386700"/>
            <a:ext cx="2339801" cy="3444925"/>
          </a:xfrm>
          <a:prstGeom prst="rect">
            <a:avLst/>
          </a:prstGeom>
          <a:noFill/>
          <a:ln>
            <a:noFill/>
          </a:ln>
        </p:spPr>
      </p:pic>
      <p:pic>
        <p:nvPicPr>
          <p:cNvPr id="130" name="Google Shape;130;p18"/>
          <p:cNvPicPr preferRelativeResize="0"/>
          <p:nvPr/>
        </p:nvPicPr>
        <p:blipFill>
          <a:blip r:embed="rId4">
            <a:alphaModFix/>
          </a:blip>
          <a:stretch>
            <a:fillRect/>
          </a:stretch>
        </p:blipFill>
        <p:spPr>
          <a:xfrm>
            <a:off x="6565577" y="1386700"/>
            <a:ext cx="2548526" cy="2294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Proposed Solution</a:t>
            </a:r>
            <a:endParaRPr/>
          </a:p>
        </p:txBody>
      </p:sp>
      <p:sp>
        <p:nvSpPr>
          <p:cNvPr id="136" name="Google Shape;136;p19"/>
          <p:cNvSpPr txBox="1"/>
          <p:nvPr>
            <p:ph idx="1" type="body"/>
          </p:nvPr>
        </p:nvSpPr>
        <p:spPr>
          <a:xfrm>
            <a:off x="311700" y="1229875"/>
            <a:ext cx="35865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Given the user complaint, predict the diagnosis.</a:t>
            </a:r>
            <a:endParaRPr/>
          </a:p>
          <a:p>
            <a:pPr indent="-342900" lvl="0" marL="457200" rtl="0" algn="l">
              <a:spcBef>
                <a:spcPts val="0"/>
              </a:spcBef>
              <a:spcAft>
                <a:spcPts val="0"/>
              </a:spcAft>
              <a:buSzPts val="1800"/>
              <a:buChar char="-"/>
            </a:pPr>
            <a:r>
              <a:rPr lang="en-GB"/>
              <a:t>The diagnosis here is the category of the post.</a:t>
            </a:r>
            <a:endParaRPr/>
          </a:p>
          <a:p>
            <a:pPr indent="-342900" lvl="0" marL="457200" rtl="0" algn="l">
              <a:spcBef>
                <a:spcPts val="0"/>
              </a:spcBef>
              <a:spcAft>
                <a:spcPts val="0"/>
              </a:spcAft>
              <a:buSzPts val="1800"/>
              <a:buChar char="-"/>
            </a:pPr>
            <a:r>
              <a:rPr lang="en-GB"/>
              <a:t>The scope of the project is limited to the following most </a:t>
            </a:r>
            <a:r>
              <a:rPr b="1" lang="en-GB"/>
              <a:t>11 common cardiovascular diseases</a:t>
            </a:r>
            <a:r>
              <a:rPr lang="en-GB"/>
              <a:t>:</a:t>
            </a:r>
            <a:endParaRPr/>
          </a:p>
        </p:txBody>
      </p:sp>
      <p:graphicFrame>
        <p:nvGraphicFramePr>
          <p:cNvPr id="137" name="Google Shape;137;p19"/>
          <p:cNvGraphicFramePr/>
          <p:nvPr/>
        </p:nvGraphicFramePr>
        <p:xfrm>
          <a:off x="5127250" y="393475"/>
          <a:ext cx="3000000" cy="3000000"/>
        </p:xfrm>
        <a:graphic>
          <a:graphicData uri="http://schemas.openxmlformats.org/drawingml/2006/table">
            <a:tbl>
              <a:tblPr>
                <a:noFill/>
                <a:tableStyleId>{DC86A1F9-CD60-4AB5-B42D-A4689F7A06FC}</a:tableStyleId>
              </a:tblPr>
              <a:tblGrid>
                <a:gridCol w="1696875"/>
                <a:gridCol w="1696875"/>
              </a:tblGrid>
              <a:tr h="119550">
                <a:tc>
                  <a:txBody>
                    <a:bodyPr/>
                    <a:lstStyle/>
                    <a:p>
                      <a:pPr indent="0" lvl="0" marL="0" rtl="0" algn="ctr">
                        <a:lnSpc>
                          <a:spcPct val="100000"/>
                        </a:lnSpc>
                        <a:spcBef>
                          <a:spcPts val="0"/>
                        </a:spcBef>
                        <a:spcAft>
                          <a:spcPts val="0"/>
                        </a:spcAft>
                        <a:buNone/>
                      </a:pPr>
                      <a:r>
                        <a:rPr b="1" lang="en-GB" sz="1000">
                          <a:solidFill>
                            <a:schemeClr val="dk2"/>
                          </a:solidFill>
                          <a:latin typeface="Roboto"/>
                          <a:ea typeface="Roboto"/>
                          <a:cs typeface="Roboto"/>
                          <a:sym typeface="Roboto"/>
                        </a:rPr>
                        <a:t>Indonesia</a:t>
                      </a:r>
                      <a:endParaRPr b="1" sz="1000">
                        <a:solidFill>
                          <a:schemeClr val="dk2"/>
                        </a:solidFill>
                        <a:latin typeface="Roboto"/>
                        <a:ea typeface="Roboto"/>
                        <a:cs typeface="Roboto"/>
                        <a:sym typeface="Roboto"/>
                      </a:endParaRPr>
                    </a:p>
                  </a:txBody>
                  <a:tcPr marT="91425" marB="91425" marR="91425" marL="91425">
                    <a:solidFill>
                      <a:srgbClr val="EFEFEF"/>
                    </a:solidFill>
                  </a:tcPr>
                </a:tc>
                <a:tc>
                  <a:txBody>
                    <a:bodyPr/>
                    <a:lstStyle/>
                    <a:p>
                      <a:pPr indent="0" lvl="0" marL="0" rtl="0" algn="ctr">
                        <a:lnSpc>
                          <a:spcPct val="100000"/>
                        </a:lnSpc>
                        <a:spcBef>
                          <a:spcPts val="0"/>
                        </a:spcBef>
                        <a:spcAft>
                          <a:spcPts val="0"/>
                        </a:spcAft>
                        <a:buNone/>
                      </a:pPr>
                      <a:r>
                        <a:rPr b="1" lang="en-GB" sz="1000">
                          <a:solidFill>
                            <a:schemeClr val="dk2"/>
                          </a:solidFill>
                          <a:latin typeface="Roboto"/>
                          <a:ea typeface="Roboto"/>
                          <a:cs typeface="Roboto"/>
                          <a:sym typeface="Roboto"/>
                        </a:rPr>
                        <a:t>English</a:t>
                      </a:r>
                      <a:endParaRPr b="1" sz="1000">
                        <a:solidFill>
                          <a:schemeClr val="dk2"/>
                        </a:solidFill>
                        <a:latin typeface="Roboto"/>
                        <a:ea typeface="Roboto"/>
                        <a:cs typeface="Roboto"/>
                        <a:sym typeface="Roboto"/>
                      </a:endParaRPr>
                    </a:p>
                  </a:txBody>
                  <a:tcPr marT="91425" marB="91425" marR="91425" marL="91425">
                    <a:solidFill>
                      <a:srgbClr val="EFEFEF"/>
                    </a:solidFill>
                  </a:tcPr>
                </a:tc>
              </a:tr>
              <a:tr h="119550">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penyakit jantung bawaan</a:t>
                      </a:r>
                      <a:endParaRPr sz="1000"/>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Congenital heart disease</a:t>
                      </a:r>
                      <a:endParaRPr sz="1000"/>
                    </a:p>
                  </a:txBody>
                  <a:tcPr marT="91425" marB="91425" marR="91425" marL="91425">
                    <a:solidFill>
                      <a:srgbClr val="FFFFFF"/>
                    </a:solidFill>
                  </a:tcPr>
                </a:tc>
              </a:tr>
              <a:tr h="119550">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penyakit jantung koroner</a:t>
                      </a:r>
                      <a:endParaRPr sz="1000"/>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coronary artery disease</a:t>
                      </a:r>
                      <a:endParaRPr sz="1000"/>
                    </a:p>
                  </a:txBody>
                  <a:tcPr marT="91425" marB="91425" marR="91425" marL="91425">
                    <a:solidFill>
                      <a:srgbClr val="FFFFFF"/>
                    </a:solidFill>
                  </a:tcPr>
                </a:tc>
              </a:tr>
              <a:tr h="119550">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kardiomiopati</a:t>
                      </a:r>
                      <a:endParaRPr sz="1000"/>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cardiomyopathy</a:t>
                      </a:r>
                      <a:endParaRPr sz="1000"/>
                    </a:p>
                  </a:txBody>
                  <a:tcPr marT="91425" marB="91425" marR="91425" marL="91425">
                    <a:solidFill>
                      <a:srgbClr val="FFFFFF"/>
                    </a:solidFill>
                  </a:tcPr>
                </a:tc>
              </a:tr>
              <a:tr h="119550">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penyakit katup jantung</a:t>
                      </a:r>
                      <a:endParaRPr sz="1000"/>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valvular heart disease</a:t>
                      </a:r>
                      <a:endParaRPr sz="1000"/>
                    </a:p>
                  </a:txBody>
                  <a:tcPr marT="91425" marB="91425" marR="91425" marL="91425">
                    <a:solidFill>
                      <a:srgbClr val="FFFFFF"/>
                    </a:solidFill>
                  </a:tcPr>
                </a:tc>
              </a:tr>
              <a:tr h="119550">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stroke</a:t>
                      </a:r>
                      <a:endParaRPr sz="1000"/>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stroke</a:t>
                      </a:r>
                      <a:endParaRPr sz="1000"/>
                    </a:p>
                  </a:txBody>
                  <a:tcPr marT="91425" marB="91425" marR="91425" marL="91425">
                    <a:solidFill>
                      <a:srgbClr val="FFFFFF"/>
                    </a:solidFill>
                  </a:tcPr>
                </a:tc>
              </a:tr>
              <a:tr h="119550">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trombosis vena dalam</a:t>
                      </a:r>
                      <a:endParaRPr sz="1000"/>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deep vein thrombosis</a:t>
                      </a:r>
                      <a:endParaRPr sz="1000"/>
                    </a:p>
                  </a:txBody>
                  <a:tcPr marT="91425" marB="91425" marR="91425" marL="91425">
                    <a:solidFill>
                      <a:srgbClr val="FFFFFF"/>
                    </a:solidFill>
                  </a:tcPr>
                </a:tc>
              </a:tr>
              <a:tr h="119550">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penyakit arteri perifer</a:t>
                      </a:r>
                      <a:endParaRPr sz="1000"/>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peripheral arterial disease</a:t>
                      </a:r>
                      <a:endParaRPr sz="1000"/>
                    </a:p>
                  </a:txBody>
                  <a:tcPr marT="91425" marB="91425" marR="91425" marL="91425">
                    <a:solidFill>
                      <a:srgbClr val="FFFFFF"/>
                    </a:solidFill>
                  </a:tcPr>
                </a:tc>
              </a:tr>
              <a:tr h="119550">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aterosklerosis</a:t>
                      </a:r>
                      <a:endParaRPr sz="1000"/>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atherosclerosis</a:t>
                      </a:r>
                      <a:endParaRPr sz="1000"/>
                    </a:p>
                  </a:txBody>
                  <a:tcPr marT="91425" marB="91425" marR="91425" marL="91425">
                    <a:solidFill>
                      <a:srgbClr val="FFFFFF"/>
                    </a:solidFill>
                  </a:tcPr>
                </a:tc>
              </a:tr>
              <a:tr h="119550">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gagal jantung</a:t>
                      </a:r>
                      <a:endParaRPr sz="1000"/>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heart failure</a:t>
                      </a:r>
                      <a:endParaRPr sz="1000"/>
                    </a:p>
                  </a:txBody>
                  <a:tcPr marT="91425" marB="91425" marR="91425" marL="91425">
                    <a:solidFill>
                      <a:srgbClr val="FFFFFF"/>
                    </a:solidFill>
                  </a:tcPr>
                </a:tc>
              </a:tr>
              <a:tr h="119550">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aritmia</a:t>
                      </a:r>
                      <a:endParaRPr sz="1000"/>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arrhythmia</a:t>
                      </a:r>
                      <a:endParaRPr sz="1000"/>
                    </a:p>
                  </a:txBody>
                  <a:tcPr marT="91425" marB="91425" marR="91425" marL="91425">
                    <a:solidFill>
                      <a:srgbClr val="FFFFFF"/>
                    </a:solidFill>
                  </a:tcPr>
                </a:tc>
              </a:tr>
              <a:tr h="119550">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serangan jantung</a:t>
                      </a:r>
                      <a:endParaRPr sz="1000"/>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 heart attack</a:t>
                      </a:r>
                      <a:endParaRPr sz="1000"/>
                    </a:p>
                  </a:txBody>
                  <a:tcPr marT="91425" marB="91425" marR="91425" marL="91425">
                    <a:solidFill>
                      <a:srgbClr val="FFFFFF"/>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0"/>
          <p:cNvSpPr txBox="1"/>
          <p:nvPr>
            <p:ph idx="2" type="body"/>
          </p:nvPr>
        </p:nvSpPr>
        <p:spPr>
          <a:xfrm>
            <a:off x="4939500" y="2854800"/>
            <a:ext cx="3837000" cy="1564500"/>
          </a:xfrm>
          <a:prstGeom prst="rect">
            <a:avLst/>
          </a:prstGeom>
        </p:spPr>
        <p:txBody>
          <a:bodyPr anchorCtr="0" anchor="b" bIns="91425" lIns="91425" spcFirstLastPara="1" rIns="91425" wrap="square" tIns="91425">
            <a:noAutofit/>
          </a:bodyPr>
          <a:lstStyle/>
          <a:p>
            <a:pPr indent="0" lvl="0" marL="0" rtl="0" algn="l">
              <a:spcBef>
                <a:spcPts val="0"/>
              </a:spcBef>
              <a:spcAft>
                <a:spcPts val="1600"/>
              </a:spcAft>
              <a:buNone/>
            </a:pPr>
            <a:r>
              <a:rPr lang="en-GB"/>
              <a:t>New method of </a:t>
            </a:r>
            <a:r>
              <a:rPr b="1" lang="en-GB"/>
              <a:t>pre-training language representations </a:t>
            </a:r>
            <a:r>
              <a:rPr lang="en-GB"/>
              <a:t>using bidirectionality of Transformers </a:t>
            </a:r>
            <a:endParaRPr/>
          </a:p>
        </p:txBody>
      </p:sp>
      <p:sp>
        <p:nvSpPr>
          <p:cNvPr id="143" name="Google Shape;143;p20"/>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Proposed Model: </a:t>
            </a:r>
            <a:r>
              <a:rPr b="1" lang="en-GB"/>
              <a:t>BERT</a:t>
            </a:r>
            <a:endParaRPr b="1"/>
          </a:p>
        </p:txBody>
      </p:sp>
      <p:sp>
        <p:nvSpPr>
          <p:cNvPr id="144" name="Google Shape;144;p20"/>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800"/>
              <a:t>B</a:t>
            </a:r>
            <a:r>
              <a:rPr lang="en-GB" sz="1800"/>
              <a:t>idirectional </a:t>
            </a:r>
            <a:endParaRPr sz="1800"/>
          </a:p>
          <a:p>
            <a:pPr indent="0" lvl="0" marL="0" rtl="0" algn="l">
              <a:lnSpc>
                <a:spcPct val="115000"/>
              </a:lnSpc>
              <a:spcBef>
                <a:spcPts val="0"/>
              </a:spcBef>
              <a:spcAft>
                <a:spcPts val="0"/>
              </a:spcAft>
              <a:buNone/>
            </a:pPr>
            <a:r>
              <a:rPr b="1" lang="en-GB" sz="1800"/>
              <a:t>E</a:t>
            </a:r>
            <a:r>
              <a:rPr lang="en-GB" sz="1800"/>
              <a:t>ncoder </a:t>
            </a:r>
            <a:endParaRPr sz="1800"/>
          </a:p>
          <a:p>
            <a:pPr indent="0" lvl="0" marL="0" rtl="0" algn="l">
              <a:lnSpc>
                <a:spcPct val="115000"/>
              </a:lnSpc>
              <a:spcBef>
                <a:spcPts val="0"/>
              </a:spcBef>
              <a:spcAft>
                <a:spcPts val="0"/>
              </a:spcAft>
              <a:buNone/>
            </a:pPr>
            <a:r>
              <a:rPr b="1" lang="en-GB" sz="1800"/>
              <a:t>R</a:t>
            </a:r>
            <a:r>
              <a:rPr lang="en-GB" sz="1800"/>
              <a:t>epresentations from </a:t>
            </a:r>
            <a:endParaRPr sz="1800"/>
          </a:p>
          <a:p>
            <a:pPr indent="0" lvl="0" marL="0" rtl="0" algn="l">
              <a:lnSpc>
                <a:spcPct val="115000"/>
              </a:lnSpc>
              <a:spcBef>
                <a:spcPts val="0"/>
              </a:spcBef>
              <a:spcAft>
                <a:spcPts val="0"/>
              </a:spcAft>
              <a:buNone/>
            </a:pPr>
            <a:r>
              <a:rPr b="1" lang="en-GB" sz="1800"/>
              <a:t>T</a:t>
            </a:r>
            <a:r>
              <a:rPr lang="en-GB" sz="1800"/>
              <a:t>ransformers</a:t>
            </a:r>
            <a:endParaRPr sz="1800"/>
          </a:p>
          <a:p>
            <a:pPr indent="0" lvl="0" marL="0" rtl="0" algn="ctr">
              <a:spcBef>
                <a:spcPts val="0"/>
              </a:spcBef>
              <a:spcAft>
                <a:spcPts val="0"/>
              </a:spcAft>
              <a:buNone/>
            </a:pPr>
            <a:r>
              <a:t/>
            </a:r>
            <a:endParaRPr b="1" sz="1800"/>
          </a:p>
        </p:txBody>
      </p:sp>
      <p:pic>
        <p:nvPicPr>
          <p:cNvPr id="145" name="Google Shape;145;p20"/>
          <p:cNvPicPr preferRelativeResize="0"/>
          <p:nvPr/>
        </p:nvPicPr>
        <p:blipFill rotWithShape="1">
          <a:blip r:embed="rId3">
            <a:alphaModFix/>
          </a:blip>
          <a:srcRect b="21548" l="9560" r="36695" t="25126"/>
          <a:stretch/>
        </p:blipFill>
        <p:spPr>
          <a:xfrm>
            <a:off x="4939500" y="367900"/>
            <a:ext cx="3836998" cy="2141581"/>
          </a:xfrm>
          <a:prstGeom prst="rect">
            <a:avLst/>
          </a:prstGeom>
          <a:noFill/>
          <a:ln>
            <a:noFill/>
          </a:ln>
        </p:spPr>
      </p:pic>
      <p:sp>
        <p:nvSpPr>
          <p:cNvPr id="146" name="Google Shape;146;p20"/>
          <p:cNvSpPr txBox="1"/>
          <p:nvPr/>
        </p:nvSpPr>
        <p:spPr>
          <a:xfrm>
            <a:off x="4939500" y="2509475"/>
            <a:ext cx="38370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100">
                <a:solidFill>
                  <a:srgbClr val="FFFFFF"/>
                </a:solidFill>
                <a:latin typeface="Roboto"/>
                <a:ea typeface="Roboto"/>
                <a:cs typeface="Roboto"/>
                <a:sym typeface="Roboto"/>
              </a:rPr>
              <a:t>Each dot is representing a word in a vector space. </a:t>
            </a:r>
            <a:endParaRPr i="1" sz="1100">
              <a:solidFill>
                <a:srgbClr val="FFFFFF"/>
              </a:solidFill>
              <a:latin typeface="Roboto"/>
              <a:ea typeface="Roboto"/>
              <a:cs typeface="Roboto"/>
              <a:sym typeface="Roboto"/>
            </a:endParaRPr>
          </a:p>
          <a:p>
            <a:pPr indent="0" lvl="0" marL="0" rtl="0" algn="l">
              <a:spcBef>
                <a:spcPts val="0"/>
              </a:spcBef>
              <a:spcAft>
                <a:spcPts val="0"/>
              </a:spcAft>
              <a:buNone/>
            </a:pPr>
            <a:r>
              <a:rPr i="1" lang="en-GB" sz="1100">
                <a:solidFill>
                  <a:srgbClr val="FFFFFF"/>
                </a:solidFill>
                <a:latin typeface="Roboto"/>
                <a:ea typeface="Roboto"/>
                <a:cs typeface="Roboto"/>
                <a:sym typeface="Roboto"/>
              </a:rPr>
              <a:t>The distance between words shows the relations.</a:t>
            </a:r>
            <a:endParaRPr i="1" sz="1100">
              <a:solidFill>
                <a:srgbClr val="FFFFFF"/>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BERT-Base</a:t>
            </a:r>
            <a:endParaRPr/>
          </a:p>
        </p:txBody>
      </p:sp>
      <p:sp>
        <p:nvSpPr>
          <p:cNvPr id="152" name="Google Shape;152;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b="1" sz="3000">
              <a:solidFill>
                <a:srgbClr val="FFFFFF"/>
              </a:solidFill>
            </a:endParaRPr>
          </a:p>
          <a:p>
            <a:pPr indent="0" lvl="0" marL="0" rtl="0" algn="l">
              <a:lnSpc>
                <a:spcPct val="100000"/>
              </a:lnSpc>
              <a:spcBef>
                <a:spcPts val="0"/>
              </a:spcBef>
              <a:spcAft>
                <a:spcPts val="0"/>
              </a:spcAft>
              <a:buNone/>
            </a:pPr>
            <a:r>
              <a:rPr b="1" lang="en-GB" sz="3000">
                <a:solidFill>
                  <a:srgbClr val="FFFFFF"/>
                </a:solidFill>
              </a:rPr>
              <a:t>104</a:t>
            </a:r>
            <a:r>
              <a:rPr lang="en-GB" sz="3000">
                <a:solidFill>
                  <a:srgbClr val="FFFFFF"/>
                </a:solidFill>
              </a:rPr>
              <a:t> languages</a:t>
            </a:r>
            <a:endParaRPr sz="3000">
              <a:solidFill>
                <a:srgbClr val="FFFFFF"/>
              </a:solidFill>
            </a:endParaRPr>
          </a:p>
          <a:p>
            <a:pPr indent="0" lvl="0" marL="0" rtl="0" algn="l">
              <a:lnSpc>
                <a:spcPct val="100000"/>
              </a:lnSpc>
              <a:spcBef>
                <a:spcPts val="0"/>
              </a:spcBef>
              <a:spcAft>
                <a:spcPts val="0"/>
              </a:spcAft>
              <a:buNone/>
            </a:pPr>
            <a:r>
              <a:rPr b="1" lang="en-GB" sz="3000">
                <a:solidFill>
                  <a:srgbClr val="FFFFFF"/>
                </a:solidFill>
              </a:rPr>
              <a:t>12</a:t>
            </a:r>
            <a:r>
              <a:rPr lang="en-GB" sz="3000">
                <a:solidFill>
                  <a:srgbClr val="FFFFFF"/>
                </a:solidFill>
              </a:rPr>
              <a:t>-layer</a:t>
            </a:r>
            <a:endParaRPr sz="3000">
              <a:solidFill>
                <a:srgbClr val="FFFFFF"/>
              </a:solidFill>
            </a:endParaRPr>
          </a:p>
          <a:p>
            <a:pPr indent="0" lvl="0" marL="0" rtl="0" algn="l">
              <a:lnSpc>
                <a:spcPct val="100000"/>
              </a:lnSpc>
              <a:spcBef>
                <a:spcPts val="0"/>
              </a:spcBef>
              <a:spcAft>
                <a:spcPts val="0"/>
              </a:spcAft>
              <a:buNone/>
            </a:pPr>
            <a:r>
              <a:rPr b="1" lang="en-GB" sz="3000">
                <a:solidFill>
                  <a:srgbClr val="FFFFFF"/>
                </a:solidFill>
              </a:rPr>
              <a:t>768</a:t>
            </a:r>
            <a:r>
              <a:rPr lang="en-GB" sz="3000">
                <a:solidFill>
                  <a:srgbClr val="FFFFFF"/>
                </a:solidFill>
              </a:rPr>
              <a:t>-attributes</a:t>
            </a:r>
            <a:endParaRPr sz="3000">
              <a:solidFill>
                <a:srgbClr val="FFFFFF"/>
              </a:solidFill>
            </a:endParaRPr>
          </a:p>
          <a:p>
            <a:pPr indent="0" lvl="0" marL="0" rtl="0" algn="l">
              <a:lnSpc>
                <a:spcPct val="100000"/>
              </a:lnSpc>
              <a:spcBef>
                <a:spcPts val="0"/>
              </a:spcBef>
              <a:spcAft>
                <a:spcPts val="0"/>
              </a:spcAft>
              <a:buNone/>
            </a:pPr>
            <a:r>
              <a:rPr b="1" lang="en-GB" sz="3000">
                <a:solidFill>
                  <a:srgbClr val="FFFFFF"/>
                </a:solidFill>
              </a:rPr>
              <a:t>12</a:t>
            </a:r>
            <a:r>
              <a:rPr lang="en-GB" sz="3000">
                <a:solidFill>
                  <a:srgbClr val="FFFFFF"/>
                </a:solidFill>
              </a:rPr>
              <a:t>-heads</a:t>
            </a:r>
            <a:endParaRPr sz="3000">
              <a:solidFill>
                <a:srgbClr val="FFFFFF"/>
              </a:solidFill>
            </a:endParaRPr>
          </a:p>
          <a:p>
            <a:pPr indent="0" lvl="0" marL="0" rtl="0" algn="l">
              <a:lnSpc>
                <a:spcPct val="100000"/>
              </a:lnSpc>
              <a:spcBef>
                <a:spcPts val="0"/>
              </a:spcBef>
              <a:spcAft>
                <a:spcPts val="0"/>
              </a:spcAft>
              <a:buNone/>
            </a:pPr>
            <a:r>
              <a:rPr b="1" lang="en-GB" sz="3000">
                <a:solidFill>
                  <a:srgbClr val="FFFFFF"/>
                </a:solidFill>
              </a:rPr>
              <a:t>110M </a:t>
            </a:r>
            <a:r>
              <a:rPr lang="en-GB" sz="3000">
                <a:solidFill>
                  <a:srgbClr val="FFFFFF"/>
                </a:solidFill>
              </a:rPr>
              <a:t>parameters</a:t>
            </a:r>
            <a:endParaRPr sz="3000">
              <a:solidFill>
                <a:srgbClr val="FFFFFF"/>
              </a:solidFill>
            </a:endParaRPr>
          </a:p>
          <a:p>
            <a:pPr indent="0" lvl="0" marL="0" rtl="0" algn="l">
              <a:spcBef>
                <a:spcPts val="0"/>
              </a:spcBef>
              <a:spcAft>
                <a:spcPts val="1600"/>
              </a:spcAft>
              <a:buNone/>
            </a:pPr>
            <a:r>
              <a:t/>
            </a:r>
            <a:endParaRPr>
              <a:solidFill>
                <a:srgbClr val="FFFFFF"/>
              </a:solidFill>
            </a:endParaRPr>
          </a:p>
        </p:txBody>
      </p:sp>
      <p:sp>
        <p:nvSpPr>
          <p:cNvPr id="153" name="Google Shape;153;p21"/>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Multilingual Cased</a:t>
            </a:r>
            <a:endParaRPr/>
          </a:p>
        </p:txBody>
      </p:sp>
      <p:sp>
        <p:nvSpPr>
          <p:cNvPr id="154" name="Google Shape;154;p21"/>
          <p:cNvSpPr txBox="1"/>
          <p:nvPr>
            <p:ph idx="1" type="subTitle"/>
          </p:nvPr>
        </p:nvSpPr>
        <p:spPr>
          <a:xfrm>
            <a:off x="4939500" y="211700"/>
            <a:ext cx="3932400" cy="8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FFFFFF"/>
                </a:solidFill>
              </a:rPr>
              <a:t>For this project, we will use a pre-trained model provided by Google to save computational power.</a:t>
            </a:r>
            <a:endParaRPr sz="1400">
              <a:solidFill>
                <a:srgbClr val="FFFFFF"/>
              </a:solidFill>
            </a:endParaRPr>
          </a:p>
          <a:p>
            <a:pPr indent="0" lvl="0" marL="0" rtl="0" algn="l">
              <a:spcBef>
                <a:spcPts val="0"/>
              </a:spcBef>
              <a:spcAft>
                <a:spcPts val="0"/>
              </a:spcAft>
              <a:buNone/>
            </a:pPr>
            <a:r>
              <a:t/>
            </a:r>
            <a:endParaRPr sz="1400">
              <a:solidFill>
                <a:srgbClr val="FFFFFF"/>
              </a:solidFill>
            </a:endParaRPr>
          </a:p>
          <a:p>
            <a:pPr indent="0" lvl="0" marL="0" rtl="0" algn="l">
              <a:spcBef>
                <a:spcPts val="0"/>
              </a:spcBef>
              <a:spcAft>
                <a:spcPts val="0"/>
              </a:spcAft>
              <a:buNone/>
            </a:pPr>
            <a:r>
              <a:rPr lang="en-GB" sz="1400">
                <a:solidFill>
                  <a:srgbClr val="FFFFFF"/>
                </a:solidFill>
              </a:rPr>
              <a:t>It is trained on...</a:t>
            </a:r>
            <a:endParaRPr sz="14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